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3"/>
  </p:notesMasterIdLst>
  <p:handoutMasterIdLst>
    <p:handoutMasterId r:id="rId14"/>
  </p:handoutMasterIdLst>
  <p:sldIdLst>
    <p:sldId id="303" r:id="rId5"/>
    <p:sldId id="1001" r:id="rId6"/>
    <p:sldId id="997" r:id="rId7"/>
    <p:sldId id="999" r:id="rId8"/>
    <p:sldId id="998" r:id="rId9"/>
    <p:sldId id="995" r:id="rId10"/>
    <p:sldId id="1000" r:id="rId11"/>
    <p:sldId id="996" r:id="rId1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FF33CC"/>
    <a:srgbClr val="0000FF"/>
    <a:srgbClr val="CCFFCC"/>
    <a:srgbClr val="CC00FF"/>
    <a:srgbClr val="FF99CC"/>
    <a:srgbClr val="FF3300"/>
    <a:srgbClr val="FF99FF"/>
    <a:srgbClr val="FFCC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7097" autoAdjust="0"/>
  </p:normalViewPr>
  <p:slideViewPr>
    <p:cSldViewPr snapToGrid="0">
      <p:cViewPr varScale="1">
        <p:scale>
          <a:sx n="63" d="100"/>
          <a:sy n="63" d="100"/>
        </p:scale>
        <p:origin x="1404"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llab Gupta (Nokia)" userId="2373e1e1-8f73-46a5-bf2c-89beccfccabe" providerId="ADAL" clId="{D74A1810-480E-4021-AEDD-3719E4518899}"/>
    <pc:docChg chg="undo redo custSel addSld delSld modSld sldOrd modMainMaster">
      <pc:chgData name="Pallab Gupta (Nokia)" userId="2373e1e1-8f73-46a5-bf2c-89beccfccabe" providerId="ADAL" clId="{D74A1810-480E-4021-AEDD-3719E4518899}" dt="2025-08-13T11:34:14.408" v="2159" actId="20577"/>
      <pc:docMkLst>
        <pc:docMk/>
      </pc:docMkLst>
      <pc:sldChg chg="del ord">
        <pc:chgData name="Pallab Gupta (Nokia)" userId="2373e1e1-8f73-46a5-bf2c-89beccfccabe" providerId="ADAL" clId="{D74A1810-480E-4021-AEDD-3719E4518899}" dt="2025-08-13T10:25:00.600" v="1493" actId="47"/>
        <pc:sldMkLst>
          <pc:docMk/>
          <pc:sldMk cId="47166192" sldId="993"/>
        </pc:sldMkLst>
      </pc:sldChg>
      <pc:sldChg chg="del">
        <pc:chgData name="Pallab Gupta (Nokia)" userId="2373e1e1-8f73-46a5-bf2c-89beccfccabe" providerId="ADAL" clId="{D74A1810-480E-4021-AEDD-3719E4518899}" dt="2025-08-13T09:31:30.246" v="365" actId="47"/>
        <pc:sldMkLst>
          <pc:docMk/>
          <pc:sldMk cId="616852565" sldId="994"/>
        </pc:sldMkLst>
      </pc:sldChg>
      <pc:sldChg chg="addSp modSp mod">
        <pc:chgData name="Pallab Gupta (Nokia)" userId="2373e1e1-8f73-46a5-bf2c-89beccfccabe" providerId="ADAL" clId="{D74A1810-480E-4021-AEDD-3719E4518899}" dt="2025-08-13T11:06:45.870" v="2103" actId="6549"/>
        <pc:sldMkLst>
          <pc:docMk/>
          <pc:sldMk cId="3945427037" sldId="995"/>
        </pc:sldMkLst>
        <pc:spChg chg="mod">
          <ac:chgData name="Pallab Gupta (Nokia)" userId="2373e1e1-8f73-46a5-bf2c-89beccfccabe" providerId="ADAL" clId="{D74A1810-480E-4021-AEDD-3719E4518899}" dt="2025-08-13T11:06:45.870" v="2103" actId="6549"/>
          <ac:spMkLst>
            <pc:docMk/>
            <pc:sldMk cId="3945427037" sldId="995"/>
            <ac:spMk id="3" creationId="{88E67482-27FC-DF1A-9C9C-949644FABC2C}"/>
          </ac:spMkLst>
        </pc:spChg>
        <pc:spChg chg="mod">
          <ac:chgData name="Pallab Gupta (Nokia)" userId="2373e1e1-8f73-46a5-bf2c-89beccfccabe" providerId="ADAL" clId="{D74A1810-480E-4021-AEDD-3719E4518899}" dt="2025-08-13T09:34:44.268" v="369" actId="14100"/>
          <ac:spMkLst>
            <pc:docMk/>
            <pc:sldMk cId="3945427037" sldId="995"/>
            <ac:spMk id="4" creationId="{1824D6C5-FCA5-7E3D-71A5-ECD16484E4E2}"/>
          </ac:spMkLst>
        </pc:spChg>
        <pc:spChg chg="mod">
          <ac:chgData name="Pallab Gupta (Nokia)" userId="2373e1e1-8f73-46a5-bf2c-89beccfccabe" providerId="ADAL" clId="{D74A1810-480E-4021-AEDD-3719E4518899}" dt="2025-08-13T09:15:46.970" v="191" actId="6549"/>
          <ac:spMkLst>
            <pc:docMk/>
            <pc:sldMk cId="3945427037" sldId="995"/>
            <ac:spMk id="5" creationId="{8916FD97-D4C5-1A90-302A-47DB9EA275FA}"/>
          </ac:spMkLst>
        </pc:spChg>
        <pc:spChg chg="mod">
          <ac:chgData name="Pallab Gupta (Nokia)" userId="2373e1e1-8f73-46a5-bf2c-89beccfccabe" providerId="ADAL" clId="{D74A1810-480E-4021-AEDD-3719E4518899}" dt="2025-08-13T09:35:27.133" v="380" actId="1038"/>
          <ac:spMkLst>
            <pc:docMk/>
            <pc:sldMk cId="3945427037" sldId="995"/>
            <ac:spMk id="7" creationId="{CE6E9259-C6DA-9F53-0AED-A3A0F1247667}"/>
          </ac:spMkLst>
        </pc:spChg>
        <pc:graphicFrameChg chg="add mod">
          <ac:chgData name="Pallab Gupta (Nokia)" userId="2373e1e1-8f73-46a5-bf2c-89beccfccabe" providerId="ADAL" clId="{D74A1810-480E-4021-AEDD-3719E4518899}" dt="2025-08-13T09:29:17.928" v="267"/>
          <ac:graphicFrameMkLst>
            <pc:docMk/>
            <pc:sldMk cId="3945427037" sldId="995"/>
            <ac:graphicFrameMk id="2" creationId="{752E6219-A83E-6045-C519-7954252611CC}"/>
          </ac:graphicFrameMkLst>
        </pc:graphicFrameChg>
      </pc:sldChg>
      <pc:sldChg chg="addSp delSp modSp mod">
        <pc:chgData name="Pallab Gupta (Nokia)" userId="2373e1e1-8f73-46a5-bf2c-89beccfccabe" providerId="ADAL" clId="{D74A1810-480E-4021-AEDD-3719E4518899}" dt="2025-08-13T11:12:10.150" v="2155" actId="20577"/>
        <pc:sldMkLst>
          <pc:docMk/>
          <pc:sldMk cId="3658172873" sldId="996"/>
        </pc:sldMkLst>
        <pc:graphicFrameChg chg="add mod modGraphic">
          <ac:chgData name="Pallab Gupta (Nokia)" userId="2373e1e1-8f73-46a5-bf2c-89beccfccabe" providerId="ADAL" clId="{D74A1810-480E-4021-AEDD-3719E4518899}" dt="2025-08-13T11:12:10.150" v="2155" actId="20577"/>
          <ac:graphicFrameMkLst>
            <pc:docMk/>
            <pc:sldMk cId="3658172873" sldId="996"/>
            <ac:graphicFrameMk id="2" creationId="{4B2949F8-639D-E9CD-45CA-13422A22278A}"/>
          </ac:graphicFrameMkLst>
        </pc:graphicFrameChg>
        <pc:graphicFrameChg chg="del">
          <ac:chgData name="Pallab Gupta (Nokia)" userId="2373e1e1-8f73-46a5-bf2c-89beccfccabe" providerId="ADAL" clId="{D74A1810-480E-4021-AEDD-3719E4518899}" dt="2025-08-13T09:29:32.983" v="268" actId="478"/>
          <ac:graphicFrameMkLst>
            <pc:docMk/>
            <pc:sldMk cId="3658172873" sldId="996"/>
            <ac:graphicFrameMk id="4" creationId="{5232161E-BC48-4048-2EA0-5853D12DC72E}"/>
          </ac:graphicFrameMkLst>
        </pc:graphicFrameChg>
      </pc:sldChg>
      <pc:sldChg chg="modSp mod">
        <pc:chgData name="Pallab Gupta (Nokia)" userId="2373e1e1-8f73-46a5-bf2c-89beccfccabe" providerId="ADAL" clId="{D74A1810-480E-4021-AEDD-3719E4518899}" dt="2025-08-13T09:26:47.320" v="265" actId="6549"/>
        <pc:sldMkLst>
          <pc:docMk/>
          <pc:sldMk cId="1470476897" sldId="997"/>
        </pc:sldMkLst>
        <pc:spChg chg="mod">
          <ac:chgData name="Pallab Gupta (Nokia)" userId="2373e1e1-8f73-46a5-bf2c-89beccfccabe" providerId="ADAL" clId="{D74A1810-480E-4021-AEDD-3719E4518899}" dt="2025-08-13T09:26:47.320" v="265" actId="6549"/>
          <ac:spMkLst>
            <pc:docMk/>
            <pc:sldMk cId="1470476897" sldId="997"/>
            <ac:spMk id="2" creationId="{DA744D5D-08F7-AB37-2D5A-FC0F5693D568}"/>
          </ac:spMkLst>
        </pc:spChg>
      </pc:sldChg>
      <pc:sldChg chg="modSp mod">
        <pc:chgData name="Pallab Gupta (Nokia)" userId="2373e1e1-8f73-46a5-bf2c-89beccfccabe" providerId="ADAL" clId="{D74A1810-480E-4021-AEDD-3719E4518899}" dt="2025-08-13T11:34:04.729" v="2157" actId="20577"/>
        <pc:sldMkLst>
          <pc:docMk/>
          <pc:sldMk cId="3888219025" sldId="998"/>
        </pc:sldMkLst>
        <pc:graphicFrameChg chg="mod modGraphic">
          <ac:chgData name="Pallab Gupta (Nokia)" userId="2373e1e1-8f73-46a5-bf2c-89beccfccabe" providerId="ADAL" clId="{D74A1810-480E-4021-AEDD-3719E4518899}" dt="2025-08-13T11:34:04.729" v="2157" actId="20577"/>
          <ac:graphicFrameMkLst>
            <pc:docMk/>
            <pc:sldMk cId="3888219025" sldId="998"/>
            <ac:graphicFrameMk id="6" creationId="{5585D383-C652-5408-B8FA-A45F8536270E}"/>
          </ac:graphicFrameMkLst>
        </pc:graphicFrameChg>
      </pc:sldChg>
      <pc:sldChg chg="modSp mod">
        <pc:chgData name="Pallab Gupta (Nokia)" userId="2373e1e1-8f73-46a5-bf2c-89beccfccabe" providerId="ADAL" clId="{D74A1810-480E-4021-AEDD-3719E4518899}" dt="2025-08-13T11:34:14.408" v="2159" actId="20577"/>
        <pc:sldMkLst>
          <pc:docMk/>
          <pc:sldMk cId="2585760689" sldId="999"/>
        </pc:sldMkLst>
        <pc:graphicFrameChg chg="mod modGraphic">
          <ac:chgData name="Pallab Gupta (Nokia)" userId="2373e1e1-8f73-46a5-bf2c-89beccfccabe" providerId="ADAL" clId="{D74A1810-480E-4021-AEDD-3719E4518899}" dt="2025-08-13T11:34:14.408" v="2159" actId="20577"/>
          <ac:graphicFrameMkLst>
            <pc:docMk/>
            <pc:sldMk cId="2585760689" sldId="999"/>
            <ac:graphicFrameMk id="6" creationId="{8F1D1344-2F10-1059-051B-3A072386E91F}"/>
          </ac:graphicFrameMkLst>
        </pc:graphicFrameChg>
      </pc:sldChg>
      <pc:sldChg chg="modSp add mod ord">
        <pc:chgData name="Pallab Gupta (Nokia)" userId="2373e1e1-8f73-46a5-bf2c-89beccfccabe" providerId="ADAL" clId="{D74A1810-480E-4021-AEDD-3719E4518899}" dt="2025-08-13T10:39:28.046" v="1683" actId="20577"/>
        <pc:sldMkLst>
          <pc:docMk/>
          <pc:sldMk cId="385130790" sldId="1000"/>
        </pc:sldMkLst>
        <pc:graphicFrameChg chg="mod modGraphic">
          <ac:chgData name="Pallab Gupta (Nokia)" userId="2373e1e1-8f73-46a5-bf2c-89beccfccabe" providerId="ADAL" clId="{D74A1810-480E-4021-AEDD-3719E4518899}" dt="2025-08-13T10:39:28.046" v="1683" actId="20577"/>
          <ac:graphicFrameMkLst>
            <pc:docMk/>
            <pc:sldMk cId="385130790" sldId="1000"/>
            <ac:graphicFrameMk id="2" creationId="{48876C77-1ADE-B462-8DCE-3A7CFE129866}"/>
          </ac:graphicFrameMkLst>
        </pc:graphicFrameChg>
      </pc:sldChg>
      <pc:sldChg chg="del">
        <pc:chgData name="Pallab Gupta (Nokia)" userId="2373e1e1-8f73-46a5-bf2c-89beccfccabe" providerId="ADAL" clId="{D74A1810-480E-4021-AEDD-3719E4518899}" dt="2025-08-13T09:23:33.788" v="220" actId="47"/>
        <pc:sldMkLst>
          <pc:docMk/>
          <pc:sldMk cId="1546947943" sldId="1000"/>
        </pc:sldMkLst>
      </pc:sldChg>
      <pc:sldChg chg="addSp delSp modSp add mod">
        <pc:chgData name="Pallab Gupta (Nokia)" userId="2373e1e1-8f73-46a5-bf2c-89beccfccabe" providerId="ADAL" clId="{D74A1810-480E-4021-AEDD-3719E4518899}" dt="2025-08-13T11:10:26.719" v="2132" actId="313"/>
        <pc:sldMkLst>
          <pc:docMk/>
          <pc:sldMk cId="2242617558" sldId="1001"/>
        </pc:sldMkLst>
        <pc:spChg chg="del">
          <ac:chgData name="Pallab Gupta (Nokia)" userId="2373e1e1-8f73-46a5-bf2c-89beccfccabe" providerId="ADAL" clId="{D74A1810-480E-4021-AEDD-3719E4518899}" dt="2025-08-13T10:14:32.193" v="899" actId="478"/>
          <ac:spMkLst>
            <pc:docMk/>
            <pc:sldMk cId="2242617558" sldId="1001"/>
            <ac:spMk id="2" creationId="{5E5C7D29-B330-7E74-8F2B-D6A654332B3C}"/>
          </ac:spMkLst>
        </pc:spChg>
        <pc:spChg chg="del">
          <ac:chgData name="Pallab Gupta (Nokia)" userId="2373e1e1-8f73-46a5-bf2c-89beccfccabe" providerId="ADAL" clId="{D74A1810-480E-4021-AEDD-3719E4518899}" dt="2025-08-13T10:14:32.193" v="899" actId="478"/>
          <ac:spMkLst>
            <pc:docMk/>
            <pc:sldMk cId="2242617558" sldId="1001"/>
            <ac:spMk id="3" creationId="{AFC186C3-8DF6-3C09-0140-1AAD01A8F051}"/>
          </ac:spMkLst>
        </pc:spChg>
        <pc:spChg chg="del">
          <ac:chgData name="Pallab Gupta (Nokia)" userId="2373e1e1-8f73-46a5-bf2c-89beccfccabe" providerId="ADAL" clId="{D74A1810-480E-4021-AEDD-3719E4518899}" dt="2025-08-13T10:14:32.193" v="899" actId="478"/>
          <ac:spMkLst>
            <pc:docMk/>
            <pc:sldMk cId="2242617558" sldId="1001"/>
            <ac:spMk id="4" creationId="{B3634370-A630-6BC7-0467-326CAE03085C}"/>
          </ac:spMkLst>
        </pc:spChg>
        <pc:spChg chg="del">
          <ac:chgData name="Pallab Gupta (Nokia)" userId="2373e1e1-8f73-46a5-bf2c-89beccfccabe" providerId="ADAL" clId="{D74A1810-480E-4021-AEDD-3719E4518899}" dt="2025-08-13T10:14:32.193" v="899" actId="478"/>
          <ac:spMkLst>
            <pc:docMk/>
            <pc:sldMk cId="2242617558" sldId="1001"/>
            <ac:spMk id="5" creationId="{D6D0C5A6-5322-3E16-430E-8B40BB679DA0}"/>
          </ac:spMkLst>
        </pc:spChg>
        <pc:spChg chg="del">
          <ac:chgData name="Pallab Gupta (Nokia)" userId="2373e1e1-8f73-46a5-bf2c-89beccfccabe" providerId="ADAL" clId="{D74A1810-480E-4021-AEDD-3719E4518899}" dt="2025-08-13T10:14:32.193" v="899" actId="478"/>
          <ac:spMkLst>
            <pc:docMk/>
            <pc:sldMk cId="2242617558" sldId="1001"/>
            <ac:spMk id="6" creationId="{BDF86E1D-0244-E55C-6689-3D546903454F}"/>
          </ac:spMkLst>
        </pc:spChg>
        <pc:spChg chg="add mod">
          <ac:chgData name="Pallab Gupta (Nokia)" userId="2373e1e1-8f73-46a5-bf2c-89beccfccabe" providerId="ADAL" clId="{D74A1810-480E-4021-AEDD-3719E4518899}" dt="2025-08-13T11:10:26.719" v="2132" actId="313"/>
          <ac:spMkLst>
            <pc:docMk/>
            <pc:sldMk cId="2242617558" sldId="1001"/>
            <ac:spMk id="7" creationId="{DD4F6C75-5564-997E-593F-3A2344CC65C1}"/>
          </ac:spMkLst>
        </pc:spChg>
        <pc:spChg chg="mod">
          <ac:chgData name="Pallab Gupta (Nokia)" userId="2373e1e1-8f73-46a5-bf2c-89beccfccabe" providerId="ADAL" clId="{D74A1810-480E-4021-AEDD-3719E4518899}" dt="2025-08-13T10:14:54.276" v="928" actId="20577"/>
          <ac:spMkLst>
            <pc:docMk/>
            <pc:sldMk cId="2242617558" sldId="1001"/>
            <ac:spMk id="10242" creationId="{6D6D2287-EAF8-D4CD-E964-6432976478D0}"/>
          </ac:spMkLst>
        </pc:spChg>
      </pc:sldChg>
      <pc:sldMasterChg chg="modSp mod">
        <pc:chgData name="Pallab Gupta (Nokia)" userId="2373e1e1-8f73-46a5-bf2c-89beccfccabe" providerId="ADAL" clId="{D74A1810-480E-4021-AEDD-3719E4518899}" dt="2025-08-13T09:33:34.727" v="368" actId="1035"/>
        <pc:sldMasterMkLst>
          <pc:docMk/>
          <pc:sldMasterMk cId="0" sldId="2147483729"/>
        </pc:sldMasterMkLst>
        <pc:spChg chg="mod">
          <ac:chgData name="Pallab Gupta (Nokia)" userId="2373e1e1-8f73-46a5-bf2c-89beccfccabe" providerId="ADAL" clId="{D74A1810-480E-4021-AEDD-3719E4518899}" dt="2025-08-13T09:33:34.727" v="368" actId="1035"/>
          <ac:spMkLst>
            <pc:docMk/>
            <pc:sldMasterMk cId="0" sldId="2147483729"/>
            <ac:spMk id="3" creationId="{F47BBE97-8F90-AE91-D279-B4D1A7250248}"/>
          </ac:spMkLst>
        </pc:spChg>
      </pc:sldMasterChg>
    </pc:docChg>
  </pc:docChgLst>
  <pc:docChgLst>
    <pc:chgData name="Pallab Gupta (Nokia)" userId="2373e1e1-8f73-46a5-bf2c-89beccfccabe" providerId="ADAL" clId="{B11200A9-7329-49F2-BF77-4692BF8AAC9F}"/>
    <pc:docChg chg="undo custSel modSld">
      <pc:chgData name="Pallab Gupta (Nokia)" userId="2373e1e1-8f73-46a5-bf2c-89beccfccabe" providerId="ADAL" clId="{B11200A9-7329-49F2-BF77-4692BF8AAC9F}" dt="2025-08-14T09:58:01.115" v="137" actId="20577"/>
      <pc:docMkLst>
        <pc:docMk/>
      </pc:docMkLst>
      <pc:sldChg chg="modSp mod">
        <pc:chgData name="Pallab Gupta (Nokia)" userId="2373e1e1-8f73-46a5-bf2c-89beccfccabe" providerId="ADAL" clId="{B11200A9-7329-49F2-BF77-4692BF8AAC9F}" dt="2025-08-14T09:39:48.955" v="3" actId="20577"/>
        <pc:sldMkLst>
          <pc:docMk/>
          <pc:sldMk cId="0" sldId="303"/>
        </pc:sldMkLst>
        <pc:spChg chg="mod">
          <ac:chgData name="Pallab Gupta (Nokia)" userId="2373e1e1-8f73-46a5-bf2c-89beccfccabe" providerId="ADAL" clId="{B11200A9-7329-49F2-BF77-4692BF8AAC9F}" dt="2025-08-14T09:39:48.955" v="3" actId="20577"/>
          <ac:spMkLst>
            <pc:docMk/>
            <pc:sldMk cId="0" sldId="303"/>
            <ac:spMk id="4" creationId="{287ACE7C-9776-B140-8A74-AFC3882ED01D}"/>
          </ac:spMkLst>
        </pc:spChg>
      </pc:sldChg>
      <pc:sldChg chg="modSp mod">
        <pc:chgData name="Pallab Gupta (Nokia)" userId="2373e1e1-8f73-46a5-bf2c-89beccfccabe" providerId="ADAL" clId="{B11200A9-7329-49F2-BF77-4692BF8AAC9F}" dt="2025-08-14T09:49:49.156" v="97" actId="14734"/>
        <pc:sldMkLst>
          <pc:docMk/>
          <pc:sldMk cId="3658172873" sldId="996"/>
        </pc:sldMkLst>
        <pc:graphicFrameChg chg="modGraphic">
          <ac:chgData name="Pallab Gupta (Nokia)" userId="2373e1e1-8f73-46a5-bf2c-89beccfccabe" providerId="ADAL" clId="{B11200A9-7329-49F2-BF77-4692BF8AAC9F}" dt="2025-08-14T09:49:49.156" v="97" actId="14734"/>
          <ac:graphicFrameMkLst>
            <pc:docMk/>
            <pc:sldMk cId="3658172873" sldId="996"/>
            <ac:graphicFrameMk id="2" creationId="{4B2949F8-639D-E9CD-45CA-13422A22278A}"/>
          </ac:graphicFrameMkLst>
        </pc:graphicFrameChg>
      </pc:sldChg>
      <pc:sldChg chg="modSp mod">
        <pc:chgData name="Pallab Gupta (Nokia)" userId="2373e1e1-8f73-46a5-bf2c-89beccfccabe" providerId="ADAL" clId="{B11200A9-7329-49F2-BF77-4692BF8AAC9F}" dt="2025-08-14T09:49:30.390" v="95" actId="6549"/>
        <pc:sldMkLst>
          <pc:docMk/>
          <pc:sldMk cId="3888219025" sldId="998"/>
        </pc:sldMkLst>
        <pc:graphicFrameChg chg="mod modGraphic">
          <ac:chgData name="Pallab Gupta (Nokia)" userId="2373e1e1-8f73-46a5-bf2c-89beccfccabe" providerId="ADAL" clId="{B11200A9-7329-49F2-BF77-4692BF8AAC9F}" dt="2025-08-14T09:49:30.390" v="95" actId="6549"/>
          <ac:graphicFrameMkLst>
            <pc:docMk/>
            <pc:sldMk cId="3888219025" sldId="998"/>
            <ac:graphicFrameMk id="6" creationId="{5585D383-C652-5408-B8FA-A45F8536270E}"/>
          </ac:graphicFrameMkLst>
        </pc:graphicFrameChg>
      </pc:sldChg>
      <pc:sldChg chg="modSp mod">
        <pc:chgData name="Pallab Gupta (Nokia)" userId="2373e1e1-8f73-46a5-bf2c-89beccfccabe" providerId="ADAL" clId="{B11200A9-7329-49F2-BF77-4692BF8AAC9F}" dt="2025-08-14T09:49:22.997" v="94" actId="6549"/>
        <pc:sldMkLst>
          <pc:docMk/>
          <pc:sldMk cId="2585760689" sldId="999"/>
        </pc:sldMkLst>
        <pc:graphicFrameChg chg="mod modGraphic">
          <ac:chgData name="Pallab Gupta (Nokia)" userId="2373e1e1-8f73-46a5-bf2c-89beccfccabe" providerId="ADAL" clId="{B11200A9-7329-49F2-BF77-4692BF8AAC9F}" dt="2025-08-14T09:49:22.997" v="94" actId="6549"/>
          <ac:graphicFrameMkLst>
            <pc:docMk/>
            <pc:sldMk cId="2585760689" sldId="999"/>
            <ac:graphicFrameMk id="6" creationId="{8F1D1344-2F10-1059-051B-3A072386E91F}"/>
          </ac:graphicFrameMkLst>
        </pc:graphicFrameChg>
      </pc:sldChg>
      <pc:sldChg chg="modSp mod">
        <pc:chgData name="Pallab Gupta (Nokia)" userId="2373e1e1-8f73-46a5-bf2c-89beccfccabe" providerId="ADAL" clId="{B11200A9-7329-49F2-BF77-4692BF8AAC9F}" dt="2025-08-14T09:49:37.564" v="96" actId="6549"/>
        <pc:sldMkLst>
          <pc:docMk/>
          <pc:sldMk cId="385130790" sldId="1000"/>
        </pc:sldMkLst>
        <pc:graphicFrameChg chg="modGraphic">
          <ac:chgData name="Pallab Gupta (Nokia)" userId="2373e1e1-8f73-46a5-bf2c-89beccfccabe" providerId="ADAL" clId="{B11200A9-7329-49F2-BF77-4692BF8AAC9F}" dt="2025-08-14T09:49:37.564" v="96" actId="6549"/>
          <ac:graphicFrameMkLst>
            <pc:docMk/>
            <pc:sldMk cId="385130790" sldId="1000"/>
            <ac:graphicFrameMk id="2" creationId="{48876C77-1ADE-B462-8DCE-3A7CFE129866}"/>
          </ac:graphicFrameMkLst>
        </pc:graphicFrameChg>
      </pc:sldChg>
      <pc:sldChg chg="modSp mod">
        <pc:chgData name="Pallab Gupta (Nokia)" userId="2373e1e1-8f73-46a5-bf2c-89beccfccabe" providerId="ADAL" clId="{B11200A9-7329-49F2-BF77-4692BF8AAC9F}" dt="2025-08-14T09:58:01.115" v="137" actId="20577"/>
        <pc:sldMkLst>
          <pc:docMk/>
          <pc:sldMk cId="2242617558" sldId="1001"/>
        </pc:sldMkLst>
        <pc:spChg chg="mod">
          <ac:chgData name="Pallab Gupta (Nokia)" userId="2373e1e1-8f73-46a5-bf2c-89beccfccabe" providerId="ADAL" clId="{B11200A9-7329-49F2-BF77-4692BF8AAC9F}" dt="2025-08-14T09:58:01.115" v="137" actId="20577"/>
          <ac:spMkLst>
            <pc:docMk/>
            <pc:sldMk cId="2242617558" sldId="1001"/>
            <ac:spMk id="7" creationId="{DD4F6C75-5564-997E-593F-3A2344CC65C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8/14/2025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8/14/2025</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a:t>
            </a:r>
            <a:r>
              <a:rPr lang="en-GB" altLang="en-US" sz="800"/>
              <a:t>3GPP 2025</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14">
            <a:extLst>
              <a:ext uri="{FF2B5EF4-FFF2-40B4-BE49-F238E27FC236}">
                <a16:creationId xmlns:a16="http://schemas.microsoft.com/office/drawing/2014/main" id="{1B922054-D9A4-076A-66F8-F56C1B8D5AF1}"/>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3" name="TextBox 2">
            <a:extLst>
              <a:ext uri="{FF2B5EF4-FFF2-40B4-BE49-F238E27FC236}">
                <a16:creationId xmlns:a16="http://schemas.microsoft.com/office/drawing/2014/main" id="{F47BBE97-8F90-AE91-D279-B4D1A7250248}"/>
              </a:ext>
            </a:extLst>
          </p:cNvPr>
          <p:cNvSpPr txBox="1"/>
          <p:nvPr userDrawn="1"/>
        </p:nvSpPr>
        <p:spPr>
          <a:xfrm>
            <a:off x="590550" y="6411815"/>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 #170;</a:t>
            </a:r>
            <a:r>
              <a:rPr lang="en-GB" altLang="de-DE" sz="1200" baseline="0" dirty="0">
                <a:solidFill>
                  <a:schemeClr val="bg1"/>
                </a:solidFill>
              </a:rPr>
              <a:t> </a:t>
            </a:r>
            <a:r>
              <a:rPr lang="fi-FI" altLang="de-DE" sz="1200" baseline="0" dirty="0">
                <a:solidFill>
                  <a:schemeClr val="bg1"/>
                </a:solidFill>
              </a:rPr>
              <a:t>Goteborg, Sweden, 25-29 August, 2025</a:t>
            </a:r>
            <a:endParaRPr lang="it-IT" altLang="de-DE" sz="1200" baseline="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617175"/>
            <a:ext cx="8452437" cy="1101329"/>
          </a:xfrm>
        </p:spPr>
        <p:txBody>
          <a:bodyPr>
            <a:noAutofit/>
          </a:bodyPr>
          <a:lstStyle/>
          <a:p>
            <a:pPr>
              <a:defRPr/>
            </a:pPr>
            <a:r>
              <a:rPr lang="en-GB" sz="3600" b="1" dirty="0"/>
              <a:t> Study on IMS Architecture Enhancement</a:t>
            </a:r>
            <a:br>
              <a:rPr lang="en-US" altLang="de-DE" sz="3600" b="1" kern="0" dirty="0"/>
            </a:br>
            <a:r>
              <a:rPr lang="en-US" altLang="de-DE" sz="3600" b="1" kern="0" dirty="0"/>
              <a:t>NWM Discussion Summary</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422912"/>
            <a:ext cx="6553255" cy="897897"/>
          </a:xfrm>
        </p:spPr>
        <p:txBody>
          <a:bodyPr/>
          <a:lstStyle/>
          <a:p>
            <a:pPr>
              <a:lnSpc>
                <a:spcPct val="80000"/>
              </a:lnSpc>
            </a:pPr>
            <a:br>
              <a:rPr lang="en-US" altLang="en-US" sz="2000" b="1" dirty="0"/>
            </a:br>
            <a:r>
              <a:rPr lang="en-US" altLang="en-US" sz="2000" dirty="0">
                <a:latin typeface="Calibri" panose="020F0502020204030204" pitchFamily="34" charset="0"/>
                <a:cs typeface="Calibri" panose="020F0502020204030204" pitchFamily="34" charset="0"/>
              </a:rPr>
              <a:t>Pallab Gupta, Nokia </a:t>
            </a:r>
            <a:r>
              <a:rPr lang="en-US" altLang="en-US" sz="2000" dirty="0"/>
              <a:t>(Moderator)</a:t>
            </a:r>
            <a:endParaRPr lang="en-GB" altLang="en-US" sz="2000" dirty="0">
              <a:latin typeface="Calibri" panose="020F0502020204030204" pitchFamily="34" charset="0"/>
              <a:cs typeface="Calibri" panose="020F0502020204030204" pitchFamily="34" charset="0"/>
            </a:endParaRPr>
          </a:p>
        </p:txBody>
      </p:sp>
      <p:sp>
        <p:nvSpPr>
          <p:cNvPr id="4" name="文本框 1">
            <a:extLst>
              <a:ext uri="{FF2B5EF4-FFF2-40B4-BE49-F238E27FC236}">
                <a16:creationId xmlns:a16="http://schemas.microsoft.com/office/drawing/2014/main" id="{287ACE7C-9776-B140-8A74-AFC3882ED01D}"/>
              </a:ext>
            </a:extLst>
          </p:cNvPr>
          <p:cNvSpPr txBox="1"/>
          <p:nvPr/>
        </p:nvSpPr>
        <p:spPr>
          <a:xfrm>
            <a:off x="5923280" y="393094"/>
            <a:ext cx="1441796" cy="338554"/>
          </a:xfrm>
          <a:prstGeom prst="rect">
            <a:avLst/>
          </a:prstGeom>
          <a:noFill/>
        </p:spPr>
        <p:txBody>
          <a:bodyPr wrap="square" rtlCol="0">
            <a:spAutoFit/>
          </a:bodyPr>
          <a:lstStyle/>
          <a:p>
            <a:r>
              <a:rPr lang="en-US" altLang="zh-CN" sz="1600" b="1" dirty="0"/>
              <a:t>S2-2506691</a:t>
            </a:r>
            <a:endParaRPr lang="zh-CN" altLang="en-US" sz="1400" b="1" dirty="0"/>
          </a:p>
        </p:txBody>
      </p:sp>
      <p:sp>
        <p:nvSpPr>
          <p:cNvPr id="5" name="Text Box 14">
            <a:extLst>
              <a:ext uri="{FF2B5EF4-FFF2-40B4-BE49-F238E27FC236}">
                <a16:creationId xmlns:a16="http://schemas.microsoft.com/office/drawing/2014/main" id="{85EB588B-4125-A028-CF29-F031A10E5218}"/>
              </a:ext>
            </a:extLst>
          </p:cNvPr>
          <p:cNvSpPr txBox="1">
            <a:spLocks noChangeArrowheads="1"/>
          </p:cNvSpPr>
          <p:nvPr/>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TSG-WG SA2 Meeting #1</a:t>
            </a:r>
            <a:r>
              <a:rPr lang="de-DE" altLang="ko-KR" sz="1200" b="1" dirty="0">
                <a:latin typeface="Arial "/>
              </a:rPr>
              <a:t>70</a:t>
            </a:r>
            <a:endParaRPr lang="de-DE" altLang="ko-KR" sz="1200" b="1" kern="1200" dirty="0">
              <a:solidFill>
                <a:schemeClr val="tx1"/>
              </a:solidFill>
              <a:latin typeface="Arial "/>
              <a:ea typeface="+mn-ea"/>
              <a:cs typeface="Arial" panose="020B0604020202020204" pitchFamily="34" charset="0"/>
            </a:endParaRPr>
          </a:p>
          <a:p>
            <a:r>
              <a:rPr lang="fi-FI" altLang="ko-KR" sz="1200" b="1" kern="1200" dirty="0">
                <a:solidFill>
                  <a:schemeClr val="tx1"/>
                </a:solidFill>
                <a:latin typeface="Arial "/>
                <a:ea typeface="+mn-ea"/>
                <a:cs typeface="Arial" panose="020B0604020202020204" pitchFamily="34" charset="0"/>
              </a:rPr>
              <a:t>Goteborg, Sweden, 25-29 August, 2025</a:t>
            </a:r>
            <a:endParaRPr lang="sv-SE" altLang="en-US" sz="1200" b="1" kern="1200" dirty="0">
              <a:solidFill>
                <a:schemeClr val="tx1"/>
              </a:solidFill>
              <a:latin typeface="Arial "/>
              <a:ea typeface="+mn-ea"/>
              <a:cs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41F5B-3647-A4FC-B42F-7CDAE1897EC6}"/>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6D6D2287-EAF8-D4CD-E964-6432976478D0}"/>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GB" sz="2800" b="1" dirty="0"/>
              <a:t>Study on IMS Architecture Enhancement</a:t>
            </a:r>
            <a:br>
              <a:rPr lang="en-GB" sz="2800" b="1" dirty="0"/>
            </a:br>
            <a:r>
              <a:rPr lang="en-GB" sz="2800" b="1" dirty="0"/>
              <a:t>Moderator summary from NWM</a:t>
            </a:r>
            <a:endParaRPr lang="de-DE" altLang="de-DE" sz="2800" dirty="0"/>
          </a:p>
        </p:txBody>
      </p:sp>
      <p:sp>
        <p:nvSpPr>
          <p:cNvPr id="7" name="Content Placeholder 7">
            <a:extLst>
              <a:ext uri="{FF2B5EF4-FFF2-40B4-BE49-F238E27FC236}">
                <a16:creationId xmlns:a16="http://schemas.microsoft.com/office/drawing/2014/main" id="{DD4F6C75-5564-997E-593F-3A2344CC65C1}"/>
              </a:ext>
            </a:extLst>
          </p:cNvPr>
          <p:cNvSpPr txBox="1">
            <a:spLocks/>
          </p:cNvSpPr>
          <p:nvPr/>
        </p:nvSpPr>
        <p:spPr>
          <a:xfrm>
            <a:off x="238980" y="1967423"/>
            <a:ext cx="8756626" cy="402697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300"/>
              </a:spcAft>
            </a:pPr>
            <a:r>
              <a:rPr lang="de-DE" altLang="de-DE" sz="1800" kern="0" dirty="0"/>
              <a:t>NWM discussion was conducted between 27-June to 12-Aug, 2025</a:t>
            </a:r>
            <a:endParaRPr lang="de-DE" altLang="de-DE" sz="1800" kern="0" dirty="0">
              <a:solidFill>
                <a:srgbClr val="FF0000"/>
              </a:solidFill>
            </a:endParaRPr>
          </a:p>
          <a:p>
            <a:pPr marL="457200" lvl="1" indent="-457200">
              <a:spcBef>
                <a:spcPts val="0"/>
              </a:spcBef>
              <a:spcAft>
                <a:spcPts val="300"/>
              </a:spcAft>
              <a:buBlip>
                <a:blip r:embed="rId2"/>
              </a:buBlip>
            </a:pPr>
            <a:r>
              <a:rPr lang="en-IN" sz="1800" dirty="0"/>
              <a:t>This report lists the key technical areas to be potentially studied based on company inputs collected through NWM</a:t>
            </a:r>
          </a:p>
          <a:p>
            <a:pPr marL="457200" lvl="1" indent="-457200">
              <a:spcBef>
                <a:spcPts val="0"/>
              </a:spcBef>
              <a:spcAft>
                <a:spcPts val="300"/>
              </a:spcAft>
              <a:buBlip>
                <a:blip r:embed="rId2"/>
              </a:buBlip>
            </a:pPr>
            <a:r>
              <a:rPr lang="en-IN" sz="1800" dirty="0"/>
              <a:t>The technical areas listed in this report does not reflect any consensus to study them. It only identifies the key technical areas </a:t>
            </a:r>
            <a:r>
              <a:rPr lang="de-DE" sz="1800" dirty="0"/>
              <a:t>for further discussion on scoping of the WTs for the </a:t>
            </a:r>
            <a:r>
              <a:rPr lang="en-GB" sz="1800" dirty="0"/>
              <a:t>study on IMS Architecture Enhancement</a:t>
            </a:r>
            <a:endParaRPr lang="en-IN" sz="1800" dirty="0"/>
          </a:p>
          <a:p>
            <a:pPr marL="457200" lvl="1" indent="-457200">
              <a:spcBef>
                <a:spcPts val="0"/>
              </a:spcBef>
              <a:spcAft>
                <a:spcPts val="300"/>
              </a:spcAft>
              <a:buBlip>
                <a:blip r:embed="rId2"/>
              </a:buBlip>
            </a:pPr>
            <a:r>
              <a:rPr lang="de-DE" sz="1800" dirty="0"/>
              <a:t>The report also provides a summary of initial company views on each of the technical </a:t>
            </a:r>
            <a:r>
              <a:rPr lang="de-DE" sz="1800"/>
              <a:t>areas identified, wherever inputs were available.</a:t>
            </a:r>
            <a:endParaRPr lang="de-DE" sz="1800" dirty="0"/>
          </a:p>
          <a:p>
            <a:pPr marL="457200" lvl="1" indent="-457200">
              <a:spcBef>
                <a:spcPts val="0"/>
              </a:spcBef>
              <a:spcAft>
                <a:spcPts val="300"/>
              </a:spcAft>
              <a:buBlip>
                <a:blip r:embed="rId2"/>
              </a:buBlip>
            </a:pPr>
            <a:r>
              <a:rPr lang="de-DE" sz="1800" dirty="0"/>
              <a:t>Companies listed in this report against a specific category/view is based on the moderator‘s interpretation from the NWM comments.</a:t>
            </a:r>
          </a:p>
          <a:p>
            <a:pPr marL="457200" lvl="1" indent="-457200">
              <a:spcBef>
                <a:spcPts val="0"/>
              </a:spcBef>
              <a:spcAft>
                <a:spcPts val="300"/>
              </a:spcAft>
              <a:buBlip>
                <a:blip r:embed="rId2"/>
              </a:buBlip>
            </a:pPr>
            <a:endParaRPr lang="de-DE" sz="1800" b="1" dirty="0"/>
          </a:p>
          <a:p>
            <a:pPr marL="457200" lvl="1" indent="-457200">
              <a:spcBef>
                <a:spcPts val="0"/>
              </a:spcBef>
              <a:spcAft>
                <a:spcPts val="300"/>
              </a:spcAft>
              <a:buBlip>
                <a:blip r:embed="rId2"/>
              </a:buBlip>
            </a:pPr>
            <a:endParaRPr lang="de-DE" sz="1800" b="1" dirty="0"/>
          </a:p>
        </p:txBody>
      </p:sp>
    </p:spTree>
    <p:extLst>
      <p:ext uri="{BB962C8B-B14F-4D97-AF65-F5344CB8AC3E}">
        <p14:creationId xmlns:p14="http://schemas.microsoft.com/office/powerpoint/2010/main" val="2242617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60980-3062-2DF1-3C98-3E93728F5AFB}"/>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48BA5F02-EFBF-2448-1AD5-BCCFFFCB79EA}"/>
              </a:ext>
            </a:extLst>
          </p:cNvPr>
          <p:cNvSpPr>
            <a:spLocks noGrp="1"/>
          </p:cNvSpPr>
          <p:nvPr>
            <p:ph type="title"/>
          </p:nvPr>
        </p:nvSpPr>
        <p:spPr>
          <a:xfrm>
            <a:off x="129129" y="60960"/>
            <a:ext cx="721655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WT#1: Whether and how to simplify and enhance the IMS architecture</a:t>
            </a:r>
            <a:endParaRPr lang="de-DE" altLang="de-DE" sz="2400" dirty="0"/>
          </a:p>
        </p:txBody>
      </p:sp>
      <p:sp>
        <p:nvSpPr>
          <p:cNvPr id="2" name="Content Placeholder 7">
            <a:extLst>
              <a:ext uri="{FF2B5EF4-FFF2-40B4-BE49-F238E27FC236}">
                <a16:creationId xmlns:a16="http://schemas.microsoft.com/office/drawing/2014/main" id="{DA744D5D-08F7-AB37-2D5A-FC0F5693D568}"/>
              </a:ext>
            </a:extLst>
          </p:cNvPr>
          <p:cNvSpPr txBox="1">
            <a:spLocks/>
          </p:cNvSpPr>
          <p:nvPr/>
        </p:nvSpPr>
        <p:spPr>
          <a:xfrm>
            <a:off x="210408" y="1508760"/>
            <a:ext cx="3000152" cy="2138680"/>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1. Merging control plane, media plane entities</a:t>
            </a:r>
          </a:p>
          <a:p>
            <a:pPr>
              <a:spcBef>
                <a:spcPts val="0"/>
              </a:spcBef>
              <a:spcAft>
                <a:spcPts val="300"/>
              </a:spcAft>
            </a:pPr>
            <a:r>
              <a:rPr lang="en-US" sz="1400" dirty="0"/>
              <a:t>Simplify/optimize the IMS control plane by e.g., converging P/S/I-CSCF</a:t>
            </a:r>
          </a:p>
          <a:p>
            <a:pPr>
              <a:spcBef>
                <a:spcPts val="0"/>
              </a:spcBef>
              <a:spcAft>
                <a:spcPts val="300"/>
              </a:spcAft>
            </a:pPr>
            <a:r>
              <a:rPr lang="en-US" sz="1400" dirty="0"/>
              <a:t>Simplify/optimize the IMS media plane by e.g., converging MF, MRF and IMS-AGW.</a:t>
            </a:r>
            <a:endParaRPr lang="de-DE" altLang="de-DE" sz="1400" b="1" kern="0" dirty="0"/>
          </a:p>
          <a:p>
            <a:pPr marL="457200" lvl="1" indent="0">
              <a:spcBef>
                <a:spcPts val="0"/>
              </a:spcBef>
              <a:spcAft>
                <a:spcPts val="300"/>
              </a:spcAft>
              <a:buNone/>
            </a:pPr>
            <a:endParaRPr lang="en-US" sz="1600" dirty="0">
              <a:solidFill>
                <a:srgbClr val="C00000"/>
              </a:solidFill>
            </a:endParaRPr>
          </a:p>
        </p:txBody>
      </p:sp>
      <p:sp>
        <p:nvSpPr>
          <p:cNvPr id="3" name="Content Placeholder 7">
            <a:extLst>
              <a:ext uri="{FF2B5EF4-FFF2-40B4-BE49-F238E27FC236}">
                <a16:creationId xmlns:a16="http://schemas.microsoft.com/office/drawing/2014/main" id="{13D0BED3-8C3F-76A2-EC50-5D24FF12A032}"/>
              </a:ext>
            </a:extLst>
          </p:cNvPr>
          <p:cNvSpPr txBox="1">
            <a:spLocks/>
          </p:cNvSpPr>
          <p:nvPr/>
        </p:nvSpPr>
        <p:spPr>
          <a:xfrm>
            <a:off x="3302000" y="1508760"/>
            <a:ext cx="2804160" cy="4820920"/>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3. Enhancements on the ISC interface</a:t>
            </a:r>
          </a:p>
          <a:p>
            <a:pPr>
              <a:spcBef>
                <a:spcPts val="0"/>
              </a:spcBef>
              <a:spcAft>
                <a:spcPts val="300"/>
              </a:spcAft>
            </a:pPr>
            <a:r>
              <a:rPr lang="en-US" sz="1400" dirty="0"/>
              <a:t>Simplification of the </a:t>
            </a:r>
            <a:r>
              <a:rPr lang="en-US" sz="1400" dirty="0" err="1"/>
              <a:t>iFC</a:t>
            </a:r>
            <a:r>
              <a:rPr lang="en-US" sz="1400" dirty="0"/>
              <a:t> mechanism for service triggering. How to support dynamic triggering of AS and efficient AS chaining without unnecessary anchoring to unused servers.</a:t>
            </a:r>
            <a:endParaRPr lang="de-DE" altLang="de-DE" sz="1400" b="1" kern="0" dirty="0"/>
          </a:p>
          <a:p>
            <a:pPr>
              <a:spcBef>
                <a:spcPts val="0"/>
              </a:spcBef>
              <a:spcAft>
                <a:spcPts val="300"/>
              </a:spcAft>
            </a:pPr>
            <a:r>
              <a:rPr lang="en-US" sz="1400" dirty="0"/>
              <a:t>Enhance the redundancy and flexibility on the ISC interface and to study the introduction of an IMS AS “set” concept to improve AS resiliency and scalability.</a:t>
            </a:r>
          </a:p>
          <a:p>
            <a:pPr>
              <a:spcBef>
                <a:spcPts val="0"/>
              </a:spcBef>
              <a:spcAft>
                <a:spcPts val="300"/>
              </a:spcAft>
            </a:pPr>
            <a:r>
              <a:rPr lang="en-US" sz="1400" dirty="0"/>
              <a:t>How to reduce SIP dependency towards AS by migration to SBI in close coordination with 5G new calling and Data Channel services’ evolution.</a:t>
            </a:r>
          </a:p>
        </p:txBody>
      </p:sp>
      <p:sp>
        <p:nvSpPr>
          <p:cNvPr id="4" name="Content Placeholder 7">
            <a:extLst>
              <a:ext uri="{FF2B5EF4-FFF2-40B4-BE49-F238E27FC236}">
                <a16:creationId xmlns:a16="http://schemas.microsoft.com/office/drawing/2014/main" id="{4C3CC34B-3BDE-C85D-CC2D-BA3D43A0FCD1}"/>
              </a:ext>
            </a:extLst>
          </p:cNvPr>
          <p:cNvSpPr txBox="1">
            <a:spLocks/>
          </p:cNvSpPr>
          <p:nvPr/>
        </p:nvSpPr>
        <p:spPr>
          <a:xfrm>
            <a:off x="6190392" y="1508760"/>
            <a:ext cx="2719928" cy="4820920"/>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4. Security</a:t>
            </a:r>
            <a:endParaRPr lang="de-DE" altLang="de-DE" sz="1600" b="1" kern="0" dirty="0">
              <a:solidFill>
                <a:srgbClr val="FF0000"/>
              </a:solidFill>
            </a:endParaRPr>
          </a:p>
          <a:p>
            <a:pPr>
              <a:spcBef>
                <a:spcPts val="0"/>
              </a:spcBef>
              <a:spcAft>
                <a:spcPts val="300"/>
              </a:spcAft>
            </a:pPr>
            <a:r>
              <a:rPr lang="en-US" sz="1400" dirty="0"/>
              <a:t>Investigate alternatives to avoid the second authentication in IMS as the core network has authenticated UE (this would probably need co-ordination with SA3). </a:t>
            </a:r>
          </a:p>
          <a:p>
            <a:pPr>
              <a:spcBef>
                <a:spcPts val="0"/>
              </a:spcBef>
              <a:spcAft>
                <a:spcPts val="300"/>
              </a:spcAft>
            </a:pPr>
            <a:r>
              <a:rPr lang="en-US" sz="1400" dirty="0"/>
              <a:t>Security enhancement to P-CSCF to eliminate the core network breach risk for traffic coming from internet, such as wireline access.</a:t>
            </a:r>
            <a:endParaRPr lang="en-US" sz="1600" dirty="0">
              <a:solidFill>
                <a:srgbClr val="C00000"/>
              </a:solidFill>
            </a:endParaRPr>
          </a:p>
        </p:txBody>
      </p:sp>
      <p:sp>
        <p:nvSpPr>
          <p:cNvPr id="5" name="Content Placeholder 7">
            <a:extLst>
              <a:ext uri="{FF2B5EF4-FFF2-40B4-BE49-F238E27FC236}">
                <a16:creationId xmlns:a16="http://schemas.microsoft.com/office/drawing/2014/main" id="{495829BC-DCFF-F38B-5430-6126ADD6E1B3}"/>
              </a:ext>
            </a:extLst>
          </p:cNvPr>
          <p:cNvSpPr txBox="1">
            <a:spLocks/>
          </p:cNvSpPr>
          <p:nvPr/>
        </p:nvSpPr>
        <p:spPr>
          <a:xfrm>
            <a:off x="210406" y="3733800"/>
            <a:ext cx="3000153" cy="2595880"/>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2. Modernize IMS architecture</a:t>
            </a:r>
          </a:p>
          <a:p>
            <a:pPr>
              <a:spcBef>
                <a:spcPts val="0"/>
              </a:spcBef>
              <a:spcAft>
                <a:spcPts val="300"/>
              </a:spcAft>
            </a:pPr>
            <a:r>
              <a:rPr lang="en-US" sz="1400" dirty="0"/>
              <a:t>Modernize IMS architecture and procedure for control plane and media plane entities, by supporting SBI, QUIC, Agent2Agent (A2A), MCP (Model Context Protocol)</a:t>
            </a:r>
          </a:p>
          <a:p>
            <a:pPr>
              <a:spcBef>
                <a:spcPts val="0"/>
              </a:spcBef>
              <a:spcAft>
                <a:spcPts val="300"/>
              </a:spcAft>
            </a:pPr>
            <a:r>
              <a:rPr lang="en-US" sz="1400" dirty="0"/>
              <a:t>Interworking and migration between the legacy IMS and the new </a:t>
            </a:r>
            <a:r>
              <a:rPr lang="en-US" sz="1400" dirty="0" err="1"/>
              <a:t>enIMS</a:t>
            </a:r>
            <a:r>
              <a:rPr lang="en-US" sz="1400" dirty="0"/>
              <a:t>.</a:t>
            </a:r>
          </a:p>
          <a:p>
            <a:pPr>
              <a:spcBef>
                <a:spcPts val="0"/>
              </a:spcBef>
              <a:spcAft>
                <a:spcPts val="300"/>
              </a:spcAft>
            </a:pPr>
            <a:endParaRPr lang="en-US" sz="1600" dirty="0">
              <a:solidFill>
                <a:srgbClr val="C00000"/>
              </a:solidFill>
            </a:endParaRPr>
          </a:p>
        </p:txBody>
      </p:sp>
      <p:sp>
        <p:nvSpPr>
          <p:cNvPr id="6" name="Subtitle 6">
            <a:extLst>
              <a:ext uri="{FF2B5EF4-FFF2-40B4-BE49-F238E27FC236}">
                <a16:creationId xmlns:a16="http://schemas.microsoft.com/office/drawing/2014/main" id="{E0AF9431-2024-DF90-7E57-2714B664E087}"/>
              </a:ext>
            </a:extLst>
          </p:cNvPr>
          <p:cNvSpPr txBox="1">
            <a:spLocks/>
          </p:cNvSpPr>
          <p:nvPr/>
        </p:nvSpPr>
        <p:spPr bwMode="auto">
          <a:xfrm>
            <a:off x="129129" y="1121878"/>
            <a:ext cx="8781191" cy="3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1800" kern="0" dirty="0"/>
              <a:t>Based on the inputs in NWM the WT#1 can be overall grouped into 4 categories as below:</a:t>
            </a:r>
            <a:endParaRPr lang="en-GB" altLang="en-US" sz="18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70476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FE1F2-6115-2507-78A2-C66E0D24A08E}"/>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EB8038E9-1837-1199-0A6E-2534CDC91BC7}"/>
              </a:ext>
            </a:extLst>
          </p:cNvPr>
          <p:cNvSpPr>
            <a:spLocks noGrp="1"/>
          </p:cNvSpPr>
          <p:nvPr>
            <p:ph type="title"/>
          </p:nvPr>
        </p:nvSpPr>
        <p:spPr>
          <a:xfrm>
            <a:off x="129129" y="60960"/>
            <a:ext cx="729783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WT#1: Whether and how to simplify and enhance the IMS architecture</a:t>
            </a:r>
            <a:endParaRPr lang="de-DE" altLang="de-DE" sz="2400" dirty="0"/>
          </a:p>
        </p:txBody>
      </p:sp>
      <p:graphicFrame>
        <p:nvGraphicFramePr>
          <p:cNvPr id="6" name="Table 5">
            <a:extLst>
              <a:ext uri="{FF2B5EF4-FFF2-40B4-BE49-F238E27FC236}">
                <a16:creationId xmlns:a16="http://schemas.microsoft.com/office/drawing/2014/main" id="{8F1D1344-2F10-1059-051B-3A072386E91F}"/>
              </a:ext>
            </a:extLst>
          </p:cNvPr>
          <p:cNvGraphicFramePr>
            <a:graphicFrameLocks noGrp="1"/>
          </p:cNvGraphicFramePr>
          <p:nvPr>
            <p:extLst>
              <p:ext uri="{D42A27DB-BD31-4B8C-83A1-F6EECF244321}">
                <p14:modId xmlns:p14="http://schemas.microsoft.com/office/powerpoint/2010/main" val="3928046287"/>
              </p:ext>
            </p:extLst>
          </p:nvPr>
        </p:nvGraphicFramePr>
        <p:xfrm>
          <a:off x="213360" y="1066800"/>
          <a:ext cx="8717280" cy="5265711"/>
        </p:xfrm>
        <a:graphic>
          <a:graphicData uri="http://schemas.openxmlformats.org/drawingml/2006/table">
            <a:tbl>
              <a:tblPr/>
              <a:tblGrid>
                <a:gridCol w="1158240">
                  <a:extLst>
                    <a:ext uri="{9D8B030D-6E8A-4147-A177-3AD203B41FA5}">
                      <a16:colId xmlns:a16="http://schemas.microsoft.com/office/drawing/2014/main" val="1203299501"/>
                    </a:ext>
                  </a:extLst>
                </a:gridCol>
                <a:gridCol w="3230880">
                  <a:extLst>
                    <a:ext uri="{9D8B030D-6E8A-4147-A177-3AD203B41FA5}">
                      <a16:colId xmlns:a16="http://schemas.microsoft.com/office/drawing/2014/main" val="4090317984"/>
                    </a:ext>
                  </a:extLst>
                </a:gridCol>
                <a:gridCol w="4328160">
                  <a:extLst>
                    <a:ext uri="{9D8B030D-6E8A-4147-A177-3AD203B41FA5}">
                      <a16:colId xmlns:a16="http://schemas.microsoft.com/office/drawing/2014/main" val="3729112445"/>
                    </a:ext>
                  </a:extLst>
                </a:gridCol>
              </a:tblGrid>
              <a:tr h="321379">
                <a:tc>
                  <a:txBody>
                    <a:bodyPr/>
                    <a:lstStyle/>
                    <a:p>
                      <a:pPr algn="ctr" fontAlgn="t"/>
                      <a:r>
                        <a:rPr lang="en-IN" sz="1000" b="0" i="0" u="none" strike="noStrike" dirty="0">
                          <a:solidFill>
                            <a:srgbClr val="FFFFFF"/>
                          </a:solidFill>
                          <a:effectLst/>
                          <a:latin typeface="Calibri" panose="020F0502020204030204" pitchFamily="34" charset="0"/>
                        </a:rPr>
                        <a:t> </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IN" sz="1600" b="0" i="0" u="none" strike="noStrike" dirty="0">
                          <a:solidFill>
                            <a:srgbClr val="FFFFFF"/>
                          </a:solidFill>
                          <a:effectLst/>
                          <a:latin typeface="Calibri" panose="020F0502020204030204" pitchFamily="34" charset="0"/>
                        </a:rPr>
                        <a:t>Some </a:t>
                      </a:r>
                      <a:r>
                        <a:rPr lang="en-IN" sz="1600" b="0" i="0" u="none" strike="noStrike">
                          <a:solidFill>
                            <a:srgbClr val="FFFFFF"/>
                          </a:solidFill>
                          <a:effectLst/>
                          <a:latin typeface="Calibri" panose="020F0502020204030204" pitchFamily="34" charset="0"/>
                        </a:rPr>
                        <a:t>supporting comments </a:t>
                      </a:r>
                      <a:endParaRPr lang="en-IN" sz="1600" b="0" i="0" u="none" strike="noStrike" dirty="0">
                        <a:solidFill>
                          <a:srgbClr val="FFFFFF"/>
                        </a:solidFill>
                        <a:effectLst/>
                        <a:latin typeface="Calibri" panose="020F0502020204030204" pitchFamily="34" charset="0"/>
                      </a:endParaRP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IN" sz="1600" b="0" i="0" u="none" strike="noStrike" dirty="0">
                          <a:solidFill>
                            <a:srgbClr val="FFFFFF"/>
                          </a:solidFill>
                          <a:effectLst/>
                          <a:latin typeface="Calibri" panose="020F0502020204030204" pitchFamily="34" charset="0"/>
                        </a:rPr>
                        <a:t>Some comments with concerns</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306443565"/>
                  </a:ext>
                </a:extLst>
              </a:tr>
              <a:tr h="652138">
                <a:tc>
                  <a:txBody>
                    <a:bodyPr/>
                    <a:lstStyle/>
                    <a:p>
                      <a:pPr algn="ctr" fontAlgn="ctr"/>
                      <a:r>
                        <a:rPr lang="en-IN" sz="1400" b="0" i="0" u="none" strike="noStrike" dirty="0">
                          <a:solidFill>
                            <a:srgbClr val="000000"/>
                          </a:solidFill>
                          <a:effectLst/>
                          <a:latin typeface="+mn-lt"/>
                        </a:rPr>
                        <a:t>1. Merging control plane, media plane entities</a:t>
                      </a: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l" fontAlgn="t"/>
                      <a:r>
                        <a:rPr lang="en-US" sz="1200" b="0" i="0" u="none" strike="noStrike" dirty="0">
                          <a:solidFill>
                            <a:srgbClr val="000000"/>
                          </a:solidFill>
                          <a:effectLst/>
                          <a:latin typeface="+mn-lt"/>
                        </a:rPr>
                        <a:t>"Having multiple control plane NF entities i.e. I/P/S-CSCF bring heavy cost of signaling procedures and complexity of new service deployment“</a:t>
                      </a:r>
                    </a:p>
                    <a:p>
                      <a:pPr algn="l" fontAlgn="t"/>
                      <a:br>
                        <a:rPr lang="en-US" sz="1200" b="0" i="0" u="none" strike="noStrike" dirty="0">
                          <a:solidFill>
                            <a:srgbClr val="000000"/>
                          </a:solidFill>
                          <a:effectLst/>
                          <a:latin typeface="+mn-lt"/>
                        </a:rPr>
                      </a:br>
                      <a:r>
                        <a:rPr lang="en-US" sz="1200" b="0" i="0" u="none" strike="noStrike" dirty="0">
                          <a:solidFill>
                            <a:srgbClr val="000000"/>
                          </a:solidFill>
                          <a:effectLst/>
                          <a:latin typeface="+mn-lt"/>
                        </a:rPr>
                        <a:t>"Multiple media plane NF entities, i.e. IMS-AGW, MF, MRF not only complicates the media negotiation and establishment procedures but also creates conflicts.“</a:t>
                      </a:r>
                    </a:p>
                    <a:p>
                      <a:pPr algn="l" fontAlgn="t"/>
                      <a:endParaRPr lang="en-US" sz="1200" b="0" i="0" u="none" strike="noStrike" dirty="0">
                        <a:solidFill>
                          <a:srgbClr val="000000"/>
                        </a:solidFill>
                        <a:effectLst/>
                        <a:latin typeface="+mn-lt"/>
                      </a:endParaRPr>
                    </a:p>
                    <a:p>
                      <a:pPr algn="l" fontAlgn="t"/>
                      <a:r>
                        <a:rPr lang="en-US" sz="1200" b="0" i="0" u="none" strike="noStrike" dirty="0">
                          <a:solidFill>
                            <a:srgbClr val="000000"/>
                          </a:solidFill>
                          <a:effectLst/>
                          <a:latin typeface="+mn-lt"/>
                        </a:rPr>
                        <a:t>Proposing companies: </a:t>
                      </a:r>
                      <a:r>
                        <a:rPr lang="en-US" sz="1200" dirty="0">
                          <a:solidFill>
                            <a:srgbClr val="FF0000"/>
                          </a:solidFill>
                        </a:rPr>
                        <a:t>Boost Mobile, KPN, China Mobile, Huawei, ZTE, China Telecom, vivo, MediaTek, NEC, AT&amp;T, DT, China Unicom</a:t>
                      </a:r>
                      <a:endParaRPr lang="en-US" sz="1200" b="0" i="0" u="none" strike="noStrike" dirty="0">
                        <a:solidFill>
                          <a:srgbClr val="000000"/>
                        </a:solidFill>
                        <a:effectLst/>
                        <a:latin typeface="+mn-lt"/>
                      </a:endParaRP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rPr>
                        <a:t>"In the IMS implementation, some IMS network entities can be combined or collocated to simplify the deployment and procedures"</a:t>
                      </a:r>
                      <a:br>
                        <a:rPr lang="en-US" sz="1200" b="0" i="0" u="none" strike="noStrike" dirty="0">
                          <a:solidFill>
                            <a:srgbClr val="000000"/>
                          </a:solidFill>
                          <a:effectLst/>
                          <a:latin typeface="+mn-lt"/>
                        </a:rPr>
                      </a:br>
                      <a:r>
                        <a:rPr lang="en-US" sz="1200" b="0" i="0" u="none" strike="noStrike" dirty="0">
                          <a:solidFill>
                            <a:srgbClr val="000000"/>
                          </a:solidFill>
                          <a:effectLst/>
                          <a:latin typeface="+mn-lt"/>
                        </a:rPr>
                        <a:t>"Standard does not prevent collocating these CSCFs. Similarly different kind of GWs also can be combined without any standardization impact“</a:t>
                      </a:r>
                    </a:p>
                    <a:p>
                      <a:pPr algn="l" fontAlgn="t"/>
                      <a:br>
                        <a:rPr lang="en-US" sz="1200" b="0" i="0" u="none" strike="noStrike" dirty="0">
                          <a:solidFill>
                            <a:srgbClr val="000000"/>
                          </a:solidFill>
                          <a:effectLst/>
                          <a:latin typeface="+mn-lt"/>
                        </a:rPr>
                      </a:br>
                      <a:r>
                        <a:rPr lang="en-US" sz="1200" b="0" i="0" u="none" strike="noStrike" dirty="0">
                          <a:solidFill>
                            <a:srgbClr val="000000"/>
                          </a:solidFill>
                          <a:effectLst/>
                          <a:latin typeface="+mn-lt"/>
                        </a:rPr>
                        <a:t>"It is unclear what the actual problems are being described, a lot of the “asks” can be solved via implementations (e.g. CSCF can be combined, media functions can be combined)“</a:t>
                      </a:r>
                    </a:p>
                    <a:p>
                      <a:pPr algn="l" fontAlgn="t"/>
                      <a:endParaRPr lang="en-US" sz="1200" b="0" i="0" u="none" strike="noStrike" dirty="0">
                        <a:solidFill>
                          <a:srgbClr val="000000"/>
                        </a:solidFill>
                        <a:effectLst/>
                        <a:latin typeface="+mn-lt"/>
                      </a:endParaRPr>
                    </a:p>
                    <a:p>
                      <a:pPr algn="l" fontAlgn="t"/>
                      <a:r>
                        <a:rPr lang="en-US" sz="1200" b="0" i="0" u="none" strike="noStrike" dirty="0">
                          <a:solidFill>
                            <a:srgbClr val="000000"/>
                          </a:solidFill>
                          <a:effectLst/>
                          <a:latin typeface="+mn-lt"/>
                        </a:rPr>
                        <a:t>Companies raising concerns: </a:t>
                      </a:r>
                      <a:r>
                        <a:rPr lang="en-US" sz="1200" b="0" i="0" u="none" strike="noStrike" dirty="0">
                          <a:solidFill>
                            <a:srgbClr val="FF0000"/>
                          </a:solidFill>
                          <a:effectLst/>
                          <a:latin typeface="+mn-lt"/>
                        </a:rPr>
                        <a:t>Ericsson, Qualcomm, Samsung, Verizon, TMO USA, Nokia, Apple,</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6484086"/>
                  </a:ext>
                </a:extLst>
              </a:tr>
              <a:tr h="0">
                <a:tc>
                  <a:txBody>
                    <a:bodyPr/>
                    <a:lstStyle/>
                    <a:p>
                      <a:pPr algn="ctr" fontAlgn="ctr"/>
                      <a:r>
                        <a:rPr lang="en-IN" sz="1400" b="0" i="0" u="none" strike="noStrike" dirty="0">
                          <a:solidFill>
                            <a:srgbClr val="000000"/>
                          </a:solidFill>
                          <a:effectLst/>
                          <a:latin typeface="+mn-lt"/>
                        </a:rPr>
                        <a:t>2. Modernize IMS architecture</a:t>
                      </a: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l" fontAlgn="ctr"/>
                      <a:r>
                        <a:rPr lang="en-US" sz="1200" b="0" i="0" u="none" strike="noStrike" dirty="0">
                          <a:solidFill>
                            <a:srgbClr val="000000"/>
                          </a:solidFill>
                          <a:effectLst/>
                          <a:latin typeface="+mn-lt"/>
                        </a:rPr>
                        <a:t>"Modernize and simplify the IMS network architecture and procedures for the control plane and media plane NFs, protocols and Call flows including SBA, Cloud and AI native network with SBI, QUIC, A2A(Agent2Agent), MCP(Model Context Protocol)"</a:t>
                      </a:r>
                      <a:br>
                        <a:rPr lang="en-US" sz="1200" b="0" i="0" u="none" strike="noStrike" dirty="0">
                          <a:solidFill>
                            <a:srgbClr val="000000"/>
                          </a:solidFill>
                          <a:effectLst/>
                          <a:latin typeface="+mn-lt"/>
                        </a:rPr>
                      </a:br>
                      <a:br>
                        <a:rPr lang="en-US" sz="1200" b="0" i="0" u="none" strike="noStrike" dirty="0">
                          <a:solidFill>
                            <a:srgbClr val="000000"/>
                          </a:solidFill>
                          <a:effectLst/>
                          <a:latin typeface="+mn-lt"/>
                        </a:rPr>
                      </a:br>
                      <a:r>
                        <a:rPr lang="en-US" sz="1200" b="0" i="0" u="none" strike="noStrike" dirty="0">
                          <a:solidFill>
                            <a:srgbClr val="000000"/>
                          </a:solidFill>
                          <a:effectLst/>
                          <a:latin typeface="+mn-lt"/>
                        </a:rPr>
                        <a:t>"Study how remaining Diameter interfaces (i.e., </a:t>
                      </a:r>
                      <a:r>
                        <a:rPr lang="en-US" sz="1200" b="0" i="0" u="none" strike="noStrike" dirty="0" err="1">
                          <a:solidFill>
                            <a:srgbClr val="000000"/>
                          </a:solidFill>
                          <a:effectLst/>
                          <a:latin typeface="+mn-lt"/>
                        </a:rPr>
                        <a:t>Cx</a:t>
                      </a:r>
                      <a:r>
                        <a:rPr lang="en-US" sz="1200" b="0" i="0" u="none" strike="noStrike" dirty="0">
                          <a:solidFill>
                            <a:srgbClr val="000000"/>
                          </a:solidFill>
                          <a:effectLst/>
                          <a:latin typeface="+mn-lt"/>
                        </a:rPr>
                        <a:t>, Dx, </a:t>
                      </a:r>
                      <a:r>
                        <a:rPr lang="en-US" sz="1200" b="0" i="0" u="none" strike="noStrike" dirty="0" err="1">
                          <a:solidFill>
                            <a:srgbClr val="000000"/>
                          </a:solidFill>
                          <a:effectLst/>
                          <a:latin typeface="+mn-lt"/>
                        </a:rPr>
                        <a:t>Sh</a:t>
                      </a:r>
                      <a:r>
                        <a:rPr lang="en-US" sz="1200" b="0" i="0" u="none" strike="noStrike" dirty="0">
                          <a:solidFill>
                            <a:srgbClr val="000000"/>
                          </a:solidFill>
                          <a:effectLst/>
                          <a:latin typeface="+mn-lt"/>
                        </a:rPr>
                        <a:t>, </a:t>
                      </a:r>
                      <a:r>
                        <a:rPr lang="en-US" sz="1200" b="0" i="0" u="none" strike="noStrike" dirty="0" err="1">
                          <a:solidFill>
                            <a:srgbClr val="000000"/>
                          </a:solidFill>
                          <a:effectLst/>
                          <a:latin typeface="+mn-lt"/>
                        </a:rPr>
                        <a:t>Zh</a:t>
                      </a:r>
                      <a:r>
                        <a:rPr lang="en-US" sz="1200" b="0" i="0" u="none" strike="noStrike" dirty="0">
                          <a:solidFill>
                            <a:srgbClr val="000000"/>
                          </a:solidFill>
                          <a:effectLst/>
                          <a:latin typeface="+mn-lt"/>
                        </a:rPr>
                        <a:t>, ) can be replaced by Service-Based</a:t>
                      </a:r>
                      <a:br>
                        <a:rPr lang="en-US" sz="1200" b="0" i="0" u="none" strike="noStrike" dirty="0">
                          <a:solidFill>
                            <a:srgbClr val="000000"/>
                          </a:solidFill>
                          <a:effectLst/>
                          <a:latin typeface="+mn-lt"/>
                        </a:rPr>
                      </a:br>
                      <a:r>
                        <a:rPr lang="en-US" sz="1200" b="0" i="0" u="none" strike="noStrike" dirty="0">
                          <a:solidFill>
                            <a:srgbClr val="000000"/>
                          </a:solidFill>
                          <a:effectLst/>
                          <a:latin typeface="+mn-lt"/>
                        </a:rPr>
                        <a:t>Interfaces (SBI) to modernize communication protocols and simplify integration (e.g. to run IMS in</a:t>
                      </a:r>
                      <a:br>
                        <a:rPr lang="en-US" sz="1200" b="0" i="0" u="none" strike="noStrike" dirty="0">
                          <a:solidFill>
                            <a:srgbClr val="000000"/>
                          </a:solidFill>
                          <a:effectLst/>
                          <a:latin typeface="+mn-lt"/>
                        </a:rPr>
                      </a:br>
                      <a:r>
                        <a:rPr lang="en-US" sz="1200" b="0" i="0" u="none" strike="noStrike" dirty="0">
                          <a:solidFill>
                            <a:srgbClr val="000000"/>
                          </a:solidFill>
                          <a:effectLst/>
                          <a:latin typeface="+mn-lt"/>
                        </a:rPr>
                        <a:t>containers).“</a:t>
                      </a:r>
                    </a:p>
                    <a:p>
                      <a:pPr algn="l" fontAlgn="ctr"/>
                      <a:br>
                        <a:rPr lang="en-US" sz="1200" b="0" i="0" u="none" strike="noStrike" dirty="0">
                          <a:solidFill>
                            <a:srgbClr val="000000"/>
                          </a:solidFill>
                          <a:effectLst/>
                          <a:latin typeface="+mn-lt"/>
                        </a:rPr>
                      </a:br>
                      <a:r>
                        <a:rPr lang="en-US" sz="1200" b="0" i="0" u="none" strike="noStrike" dirty="0">
                          <a:solidFill>
                            <a:srgbClr val="000000"/>
                          </a:solidFill>
                          <a:effectLst/>
                          <a:latin typeface="+mn-lt"/>
                        </a:rPr>
                        <a:t>Proposing companies: </a:t>
                      </a:r>
                      <a:r>
                        <a:rPr lang="en-US" sz="1200" dirty="0">
                          <a:solidFill>
                            <a:srgbClr val="FF0000"/>
                          </a:solidFill>
                        </a:rPr>
                        <a:t>Vivo, NEC, DT</a:t>
                      </a:r>
                      <a:endParaRPr lang="en-US" sz="1200" b="0" i="0" u="none" strike="noStrike" dirty="0">
                        <a:solidFill>
                          <a:srgbClr val="FF0000"/>
                        </a:solidFill>
                        <a:effectLst/>
                        <a:latin typeface="+mn-lt"/>
                      </a:endParaRP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US" sz="1200" b="0" i="0" u="none" strike="noStrike" dirty="0">
                          <a:solidFill>
                            <a:srgbClr val="000000"/>
                          </a:solidFill>
                          <a:effectLst/>
                          <a:latin typeface="+mn-lt"/>
                        </a:rPr>
                        <a:t>"The design of the existing access agnostic IMS architecture based on the SIP protocol took many releases to complete. We have some concerns that changes to IMS architecture will introduce the need for interworking and migration procedures that will further increase complexity. In real deployments, IMS functionalities can be collocated that could simplify the procedures.“</a:t>
                      </a:r>
                    </a:p>
                    <a:p>
                      <a:pPr algn="l" fontAlgn="ctr"/>
                      <a:r>
                        <a:rPr lang="en-US" sz="600" b="0" i="0" u="none" strike="noStrike" dirty="0">
                          <a:solidFill>
                            <a:srgbClr val="000000"/>
                          </a:solidFill>
                          <a:effectLst/>
                          <a:latin typeface="+mn-lt"/>
                        </a:rPr>
                        <a:t>  </a:t>
                      </a:r>
                      <a:br>
                        <a:rPr lang="en-US" sz="1200" b="0" i="0" u="none" strike="noStrike" dirty="0">
                          <a:solidFill>
                            <a:srgbClr val="000000"/>
                          </a:solidFill>
                          <a:effectLst/>
                          <a:latin typeface="+mn-lt"/>
                        </a:rPr>
                      </a:br>
                      <a:r>
                        <a:rPr lang="en-US" sz="1200" b="0" i="0" u="none" strike="noStrike" dirty="0">
                          <a:solidFill>
                            <a:srgbClr val="000000"/>
                          </a:solidFill>
                          <a:effectLst/>
                          <a:latin typeface="+mn-lt"/>
                        </a:rPr>
                        <a:t>"IMS remains the 3GPP platform to provide multimedia services and shall remain G- and access-agnostic, using the same architecture, procedures and protocols for any kind of access, including wireless access of any generation, WLAN access, Wireline access and NTN. The UE to IMS network interface as well as interfaces between IMS networks shall remain backward compatible and based on SIP RFCs.“</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600" b="0" i="0" u="none" strike="noStrike" dirty="0">
                          <a:solidFill>
                            <a:srgbClr val="000000"/>
                          </a:solidFill>
                          <a:effectLst/>
                          <a:latin typeface="+mn-lt"/>
                        </a:rPr>
                        <a:t> </a:t>
                      </a:r>
                      <a:endParaRPr lang="en-US" sz="1200" b="0" i="0" u="none" strike="noStrike" dirty="0">
                        <a:solidFill>
                          <a:srgbClr val="000000"/>
                        </a:solidFill>
                        <a:effectLst/>
                        <a:latin typeface="+mn-lt"/>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mn-lt"/>
                        </a:rPr>
                        <a:t>Companies raising concerns: </a:t>
                      </a:r>
                      <a:r>
                        <a:rPr lang="en-US" sz="1200" b="0" i="0" u="none" strike="noStrike" dirty="0">
                          <a:solidFill>
                            <a:srgbClr val="FF0000"/>
                          </a:solidFill>
                          <a:effectLst/>
                          <a:latin typeface="+mn-lt"/>
                        </a:rPr>
                        <a:t>Apple, Nokia, Qualcomm, Samsung, Ericsson</a:t>
                      </a: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9394606"/>
                  </a:ext>
                </a:extLst>
              </a:tr>
            </a:tbl>
          </a:graphicData>
        </a:graphic>
      </p:graphicFrame>
    </p:spTree>
    <p:extLst>
      <p:ext uri="{BB962C8B-B14F-4D97-AF65-F5344CB8AC3E}">
        <p14:creationId xmlns:p14="http://schemas.microsoft.com/office/powerpoint/2010/main" val="2585760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4B0E9-A38A-4A7D-5E10-6F937B1AF76C}"/>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DE4558BF-3B9E-28A9-3CC4-EA41592EBBF4}"/>
              </a:ext>
            </a:extLst>
          </p:cNvPr>
          <p:cNvSpPr>
            <a:spLocks noGrp="1"/>
          </p:cNvSpPr>
          <p:nvPr>
            <p:ph type="title"/>
          </p:nvPr>
        </p:nvSpPr>
        <p:spPr>
          <a:xfrm>
            <a:off x="129129" y="60960"/>
            <a:ext cx="7297832" cy="97455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sz="2400" dirty="0"/>
              <a:t>WT#1: Whether and how to simplify and enhance the IMS architecture</a:t>
            </a:r>
            <a:endParaRPr lang="de-DE" altLang="de-DE" sz="2400" dirty="0"/>
          </a:p>
        </p:txBody>
      </p:sp>
      <p:graphicFrame>
        <p:nvGraphicFramePr>
          <p:cNvPr id="6" name="Table 5">
            <a:extLst>
              <a:ext uri="{FF2B5EF4-FFF2-40B4-BE49-F238E27FC236}">
                <a16:creationId xmlns:a16="http://schemas.microsoft.com/office/drawing/2014/main" id="{5585D383-C652-5408-B8FA-A45F8536270E}"/>
              </a:ext>
            </a:extLst>
          </p:cNvPr>
          <p:cNvGraphicFramePr>
            <a:graphicFrameLocks noGrp="1"/>
          </p:cNvGraphicFramePr>
          <p:nvPr>
            <p:extLst>
              <p:ext uri="{D42A27DB-BD31-4B8C-83A1-F6EECF244321}">
                <p14:modId xmlns:p14="http://schemas.microsoft.com/office/powerpoint/2010/main" val="1018435188"/>
              </p:ext>
            </p:extLst>
          </p:nvPr>
        </p:nvGraphicFramePr>
        <p:xfrm>
          <a:off x="213360" y="1187918"/>
          <a:ext cx="8717280" cy="4859437"/>
        </p:xfrm>
        <a:graphic>
          <a:graphicData uri="http://schemas.openxmlformats.org/drawingml/2006/table">
            <a:tbl>
              <a:tblPr/>
              <a:tblGrid>
                <a:gridCol w="1198880">
                  <a:extLst>
                    <a:ext uri="{9D8B030D-6E8A-4147-A177-3AD203B41FA5}">
                      <a16:colId xmlns:a16="http://schemas.microsoft.com/office/drawing/2014/main" val="1203299501"/>
                    </a:ext>
                  </a:extLst>
                </a:gridCol>
                <a:gridCol w="4663440">
                  <a:extLst>
                    <a:ext uri="{9D8B030D-6E8A-4147-A177-3AD203B41FA5}">
                      <a16:colId xmlns:a16="http://schemas.microsoft.com/office/drawing/2014/main" val="4090317984"/>
                    </a:ext>
                  </a:extLst>
                </a:gridCol>
                <a:gridCol w="2854960">
                  <a:extLst>
                    <a:ext uri="{9D8B030D-6E8A-4147-A177-3AD203B41FA5}">
                      <a16:colId xmlns:a16="http://schemas.microsoft.com/office/drawing/2014/main" val="3729112445"/>
                    </a:ext>
                  </a:extLst>
                </a:gridCol>
              </a:tblGrid>
              <a:tr h="49998">
                <a:tc>
                  <a:txBody>
                    <a:bodyPr/>
                    <a:lstStyle/>
                    <a:p>
                      <a:pPr algn="ctr" fontAlgn="t"/>
                      <a:r>
                        <a:rPr lang="en-IN" sz="1000" b="0" i="0" u="none" strike="noStrike">
                          <a:solidFill>
                            <a:srgbClr val="FFFFFF"/>
                          </a:solidFill>
                          <a:effectLst/>
                          <a:latin typeface="Calibri" panose="020F0502020204030204" pitchFamily="34" charset="0"/>
                        </a:rPr>
                        <a:t> </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IN" sz="1600" b="0" i="0" u="none" strike="noStrike" dirty="0">
                          <a:solidFill>
                            <a:srgbClr val="FFFFFF"/>
                          </a:solidFill>
                          <a:effectLst/>
                          <a:latin typeface="Calibri" panose="020F0502020204030204" pitchFamily="34" charset="0"/>
                        </a:rPr>
                        <a:t>Some supporting comments</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IN" sz="1600" b="0" i="0" u="none" strike="noStrike" dirty="0">
                          <a:solidFill>
                            <a:srgbClr val="FFFFFF"/>
                          </a:solidFill>
                          <a:effectLst/>
                          <a:latin typeface="Calibri" panose="020F0502020204030204" pitchFamily="34" charset="0"/>
                        </a:rPr>
                        <a:t>Some comments with concerns</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306443565"/>
                  </a:ext>
                </a:extLst>
              </a:tr>
              <a:tr h="2033286">
                <a:tc>
                  <a:txBody>
                    <a:bodyPr/>
                    <a:lstStyle/>
                    <a:p>
                      <a:pPr algn="ctr" fontAlgn="ctr"/>
                      <a:r>
                        <a:rPr lang="en-IN" sz="1400" b="0" i="0" u="none" strike="noStrike" dirty="0">
                          <a:solidFill>
                            <a:srgbClr val="000000"/>
                          </a:solidFill>
                          <a:effectLst/>
                          <a:latin typeface="+mn-lt"/>
                        </a:rPr>
                        <a:t>3. Enhancement on ISC Interface</a:t>
                      </a: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l" fontAlgn="ctr"/>
                      <a:r>
                        <a:rPr lang="en-US" sz="1200" b="0" i="0" u="none" strike="noStrike" dirty="0">
                          <a:solidFill>
                            <a:srgbClr val="000000"/>
                          </a:solidFill>
                          <a:effectLst/>
                          <a:latin typeface="+mn-lt"/>
                        </a:rPr>
                        <a:t>"IMS relies on the </a:t>
                      </a:r>
                      <a:r>
                        <a:rPr lang="en-US" sz="1200" b="0" i="0" u="none" strike="noStrike" dirty="0" err="1">
                          <a:solidFill>
                            <a:srgbClr val="000000"/>
                          </a:solidFill>
                          <a:effectLst/>
                          <a:latin typeface="+mn-lt"/>
                        </a:rPr>
                        <a:t>iFC</a:t>
                      </a:r>
                      <a:r>
                        <a:rPr lang="en-US" sz="1200" b="0" i="0" u="none" strike="noStrike" dirty="0">
                          <a:solidFill>
                            <a:srgbClr val="000000"/>
                          </a:solidFill>
                          <a:effectLst/>
                          <a:latin typeface="+mn-lt"/>
                        </a:rPr>
                        <a:t> (initial Filter Criteria) mechanism for service triggering. Based on the </a:t>
                      </a:r>
                      <a:r>
                        <a:rPr lang="en-US" sz="1200" b="0" i="0" u="none" strike="noStrike" dirty="0" err="1">
                          <a:solidFill>
                            <a:srgbClr val="000000"/>
                          </a:solidFill>
                          <a:effectLst/>
                          <a:latin typeface="+mn-lt"/>
                        </a:rPr>
                        <a:t>iFC</a:t>
                      </a:r>
                      <a:r>
                        <a:rPr lang="en-US" sz="1200" b="0" i="0" u="none" strike="noStrike" dirty="0">
                          <a:solidFill>
                            <a:srgbClr val="000000"/>
                          </a:solidFill>
                          <a:effectLst/>
                          <a:latin typeface="+mn-lt"/>
                        </a:rPr>
                        <a:t> mechanism, any AS which may potentially be used during the call shall be triggered when every SIP message in the call is received by the S-CSCF….. This may lead to waste of network resources since the invoked AS may not be used at all during the call...“</a:t>
                      </a:r>
                    </a:p>
                    <a:p>
                      <a:pPr algn="l" fontAlgn="ctr"/>
                      <a:br>
                        <a:rPr lang="en-US" sz="1200" b="0" i="0" u="none" strike="noStrike" dirty="0">
                          <a:solidFill>
                            <a:srgbClr val="000000"/>
                          </a:solidFill>
                          <a:effectLst/>
                          <a:latin typeface="+mn-lt"/>
                        </a:rPr>
                      </a:br>
                      <a:r>
                        <a:rPr lang="en-US" sz="1200" b="0" i="0" u="none" strike="noStrike" dirty="0">
                          <a:solidFill>
                            <a:srgbClr val="000000"/>
                          </a:solidFill>
                          <a:effectLst/>
                          <a:latin typeface="+mn-lt"/>
                        </a:rPr>
                        <a:t>"Current ISC relies on S-CSCF receiving a FQDN in initial Filter criteria from HSS and then S-CSCF using DNS to determine AS(s) to be associated with a registration / new session. DNS based load distribution is not good enough.“</a:t>
                      </a:r>
                    </a:p>
                    <a:p>
                      <a:pPr algn="l" fontAlgn="ctr"/>
                      <a:endParaRPr lang="en-US" sz="1200" b="0" i="0" u="none" strike="noStrike" dirty="0">
                        <a:solidFill>
                          <a:srgbClr val="000000"/>
                        </a:solidFill>
                        <a:effectLst/>
                        <a:latin typeface="+mn-lt"/>
                      </a:endParaRPr>
                    </a:p>
                    <a:p>
                      <a:pPr algn="l" fontAlgn="ctr"/>
                      <a:r>
                        <a:rPr lang="en-US" sz="1200" b="0" i="0" u="none" strike="noStrike" dirty="0">
                          <a:solidFill>
                            <a:srgbClr val="000000"/>
                          </a:solidFill>
                          <a:effectLst/>
                          <a:latin typeface="+mn-lt"/>
                        </a:rPr>
                        <a:t>Proposing companies: </a:t>
                      </a:r>
                      <a:r>
                        <a:rPr lang="en-US" sz="1200" dirty="0">
                          <a:solidFill>
                            <a:srgbClr val="FF0000"/>
                          </a:solidFill>
                        </a:rPr>
                        <a:t>Boost Mobile, KPN, China Mobile, Huawei, ZTE, China Telecom, TMO USA, vivo, MediaTek, NEC, AT&amp;T, DT, China Unicom, Nokia*</a:t>
                      </a:r>
                      <a:endParaRPr lang="en-US" sz="1200" b="0" i="0" u="none" strike="noStrike" dirty="0">
                        <a:solidFill>
                          <a:srgbClr val="000000"/>
                        </a:solidFill>
                        <a:effectLst/>
                        <a:latin typeface="+mn-lt"/>
                      </a:endParaRP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US" sz="1200" b="0" i="0" u="none" strike="noStrike" dirty="0">
                          <a:solidFill>
                            <a:srgbClr val="000000"/>
                          </a:solidFill>
                          <a:effectLst/>
                          <a:latin typeface="+mn-lt"/>
                        </a:rPr>
                        <a:t>"We need clarification on what is meant by </a:t>
                      </a:r>
                      <a:r>
                        <a:rPr lang="en-US" sz="1200" b="0" i="0" u="none" strike="noStrike" dirty="0" err="1">
                          <a:solidFill>
                            <a:srgbClr val="000000"/>
                          </a:solidFill>
                          <a:effectLst/>
                          <a:latin typeface="+mn-lt"/>
                        </a:rPr>
                        <a:t>iFC</a:t>
                      </a:r>
                      <a:r>
                        <a:rPr lang="en-US" sz="1200" b="0" i="0" u="none" strike="noStrike" dirty="0">
                          <a:solidFill>
                            <a:srgbClr val="000000"/>
                          </a:solidFill>
                          <a:effectLst/>
                          <a:latin typeface="+mn-lt"/>
                        </a:rPr>
                        <a:t> simplification. This is quite ambiguous. What is the problem that we are trying to address or solve here.“</a:t>
                      </a:r>
                    </a:p>
                    <a:p>
                      <a:pPr algn="l" fontAlgn="ctr"/>
                      <a:br>
                        <a:rPr lang="en-US" sz="1200" b="0" i="0" u="none" strike="noStrike" dirty="0">
                          <a:solidFill>
                            <a:srgbClr val="000000"/>
                          </a:solidFill>
                          <a:effectLst/>
                          <a:latin typeface="+mn-lt"/>
                        </a:rPr>
                      </a:br>
                      <a:r>
                        <a:rPr lang="en-US" sz="1200" b="0" i="0" u="none" strike="noStrike" dirty="0">
                          <a:solidFill>
                            <a:srgbClr val="000000"/>
                          </a:solidFill>
                          <a:effectLst/>
                          <a:latin typeface="+mn-lt"/>
                        </a:rPr>
                        <a:t>"Changes to IMS internal interfaces must be clearly and duly justified (e.g. replacing SIP at ISC or replacing H.248).“</a:t>
                      </a:r>
                    </a:p>
                    <a:p>
                      <a:pPr algn="l" fontAlgn="ctr"/>
                      <a:endParaRPr lang="en-US" sz="1200" b="0" i="0" u="none" strike="noStrike" dirty="0">
                        <a:solidFill>
                          <a:srgbClr val="000000"/>
                        </a:solidFill>
                        <a:effectLst/>
                        <a:latin typeface="+mn-lt"/>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mn-lt"/>
                        </a:rPr>
                        <a:t>Companies raining concerns: </a:t>
                      </a:r>
                      <a:r>
                        <a:rPr lang="en-US" sz="1200" b="0" i="0" u="none" strike="noStrike" dirty="0">
                          <a:solidFill>
                            <a:srgbClr val="FF0000"/>
                          </a:solidFill>
                          <a:effectLst/>
                          <a:latin typeface="+mn-lt"/>
                        </a:rPr>
                        <a:t>Ericsson, Nokia (for replacing SIP at ISC), </a:t>
                      </a:r>
                    </a:p>
                    <a:p>
                      <a:pPr algn="l" fontAlgn="ctr"/>
                      <a:endParaRPr lang="en-US" sz="1400" b="0" i="0" u="none" strike="noStrike" dirty="0">
                        <a:solidFill>
                          <a:srgbClr val="000000"/>
                        </a:solidFill>
                        <a:effectLst/>
                        <a:latin typeface="+mn-lt"/>
                      </a:endParaRP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7462318"/>
                  </a:ext>
                </a:extLst>
              </a:tr>
              <a:tr h="2048705">
                <a:tc>
                  <a:txBody>
                    <a:bodyPr/>
                    <a:lstStyle/>
                    <a:p>
                      <a:pPr algn="ctr" fontAlgn="ctr"/>
                      <a:r>
                        <a:rPr lang="en-IN" sz="1400" b="0" i="0" u="none" strike="noStrike" dirty="0">
                          <a:solidFill>
                            <a:srgbClr val="000000"/>
                          </a:solidFill>
                          <a:effectLst/>
                          <a:latin typeface="+mn-lt"/>
                        </a:rPr>
                        <a:t>4. Security</a:t>
                      </a: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l" fontAlgn="ctr"/>
                      <a:r>
                        <a:rPr lang="en-US" sz="1200" b="0" i="0" u="none" strike="noStrike" dirty="0">
                          <a:solidFill>
                            <a:srgbClr val="000000"/>
                          </a:solidFill>
                          <a:effectLst/>
                          <a:latin typeface="+mn-lt"/>
                        </a:rPr>
                        <a:t>"to develop quantum safe algorithms in 6G, with a resulting need to replace all exiting secure hardware modules used for user authentication - it would be beneficial to investigate alternatives to the full up second authentication of IMS once the core network has been authenticated....“</a:t>
                      </a:r>
                    </a:p>
                    <a:p>
                      <a:pPr algn="l" fontAlgn="ctr"/>
                      <a:br>
                        <a:rPr lang="en-US" sz="1200" b="0" i="0" u="none" strike="noStrike" dirty="0">
                          <a:solidFill>
                            <a:srgbClr val="000000"/>
                          </a:solidFill>
                          <a:effectLst/>
                          <a:latin typeface="+mn-lt"/>
                        </a:rPr>
                      </a:br>
                      <a:r>
                        <a:rPr lang="en-US" sz="1200" b="0" i="0" u="none" strike="noStrike" dirty="0">
                          <a:solidFill>
                            <a:srgbClr val="000000"/>
                          </a:solidFill>
                          <a:effectLst/>
                          <a:latin typeface="+mn-lt"/>
                        </a:rPr>
                        <a:t>"focus more on network security. Specifically, the security enhancement to P-CSCF to eliminate the core network breach risk for traffic coming from internet, such as wireline access.“</a:t>
                      </a:r>
                    </a:p>
                    <a:p>
                      <a:pPr marL="0" marR="0" lvl="0" indent="0" algn="l" defTabSz="914400" rtl="0" eaLnBrk="1" fontAlgn="ctr"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mn-lt"/>
                        </a:rPr>
                        <a:t>Proposing companies: </a:t>
                      </a:r>
                      <a:r>
                        <a:rPr lang="en-US" sz="1200" b="0" i="0" u="none" strike="noStrike" dirty="0">
                          <a:solidFill>
                            <a:srgbClr val="FF0000"/>
                          </a:solidFill>
                          <a:effectLst/>
                          <a:latin typeface="+mn-lt"/>
                        </a:rPr>
                        <a:t>AT&amp;T, TMO USA, DT</a:t>
                      </a:r>
                      <a:endParaRPr lang="en-US" sz="1200" b="0" i="0" u="none" strike="noStrike" dirty="0">
                        <a:solidFill>
                          <a:srgbClr val="000000"/>
                        </a:solidFill>
                        <a:effectLst/>
                        <a:latin typeface="+mn-lt"/>
                      </a:endParaRP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n-IN" sz="1400" b="0" i="0" u="none" strike="noStrike" dirty="0">
                          <a:solidFill>
                            <a:srgbClr val="000000"/>
                          </a:solidFill>
                          <a:effectLst/>
                          <a:latin typeface="+mn-lt"/>
                        </a:rPr>
                        <a:t> </a:t>
                      </a: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68948370"/>
                  </a:ext>
                </a:extLst>
              </a:tr>
            </a:tbl>
          </a:graphicData>
        </a:graphic>
      </p:graphicFrame>
    </p:spTree>
    <p:extLst>
      <p:ext uri="{BB962C8B-B14F-4D97-AF65-F5344CB8AC3E}">
        <p14:creationId xmlns:p14="http://schemas.microsoft.com/office/powerpoint/2010/main" val="3888219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FE971-19F3-5ACA-32F0-F5128D5E0229}"/>
            </a:ext>
          </a:extLst>
        </p:cNvPr>
        <p:cNvGrpSpPr/>
        <p:nvPr/>
      </p:nvGrpSpPr>
      <p:grpSpPr>
        <a:xfrm>
          <a:off x="0" y="0"/>
          <a:ext cx="0" cy="0"/>
          <a:chOff x="0" y="0"/>
          <a:chExt cx="0" cy="0"/>
        </a:xfrm>
      </p:grpSpPr>
      <p:sp>
        <p:nvSpPr>
          <p:cNvPr id="10242" name="Title 1">
            <a:extLst>
              <a:ext uri="{FF2B5EF4-FFF2-40B4-BE49-F238E27FC236}">
                <a16:creationId xmlns:a16="http://schemas.microsoft.com/office/drawing/2014/main" id="{F5FAF37E-5662-1751-6D12-31C6904E75DE}"/>
              </a:ext>
            </a:extLst>
          </p:cNvPr>
          <p:cNvSpPr>
            <a:spLocks noGrp="1"/>
          </p:cNvSpPr>
          <p:nvPr>
            <p:ph type="title"/>
          </p:nvPr>
        </p:nvSpPr>
        <p:spPr>
          <a:xfrm>
            <a:off x="129129" y="203601"/>
            <a:ext cx="7379112" cy="974558"/>
          </a:xfrm>
        </p:spPr>
        <p:txBody>
          <a:bodyPr/>
          <a:lstStyle/>
          <a:p>
            <a:pPr algn="l" eaLnBrk="1" hangingPunct="1"/>
            <a:r>
              <a:rPr lang="en-US" sz="2400" dirty="0"/>
              <a:t>WT#2: Whether and how to enhance the IMS architecture and procedures to support new services. The output of this work task shall be independent of WT#1. </a:t>
            </a:r>
            <a:endParaRPr lang="de-DE" altLang="de-DE" sz="2400" b="1" dirty="0"/>
          </a:p>
        </p:txBody>
      </p:sp>
      <p:sp>
        <p:nvSpPr>
          <p:cNvPr id="3" name="Content Placeholder 7">
            <a:extLst>
              <a:ext uri="{FF2B5EF4-FFF2-40B4-BE49-F238E27FC236}">
                <a16:creationId xmlns:a16="http://schemas.microsoft.com/office/drawing/2014/main" id="{88E67482-27FC-DF1A-9C9C-949644FABC2C}"/>
              </a:ext>
            </a:extLst>
          </p:cNvPr>
          <p:cNvSpPr txBox="1">
            <a:spLocks/>
          </p:cNvSpPr>
          <p:nvPr/>
        </p:nvSpPr>
        <p:spPr>
          <a:xfrm>
            <a:off x="403448" y="1920241"/>
            <a:ext cx="4168552" cy="4368800"/>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1. Native AI support in IMS</a:t>
            </a:r>
          </a:p>
          <a:p>
            <a:pPr>
              <a:spcBef>
                <a:spcPts val="0"/>
              </a:spcBef>
              <a:spcAft>
                <a:spcPts val="300"/>
              </a:spcAft>
            </a:pPr>
            <a:r>
              <a:rPr lang="en-US" sz="1400" dirty="0"/>
              <a:t>Introduce AI capabilities into the operators  network and offer new AI service in the 6G era.</a:t>
            </a:r>
          </a:p>
          <a:p>
            <a:pPr>
              <a:spcBef>
                <a:spcPts val="0"/>
              </a:spcBef>
              <a:spcAft>
                <a:spcPts val="300"/>
              </a:spcAft>
            </a:pPr>
            <a:r>
              <a:rPr lang="en-US" sz="1400" dirty="0"/>
              <a:t>How to support new AI services defined by SA1 </a:t>
            </a:r>
            <a:r>
              <a:rPr lang="en-IN" sz="1400" dirty="0"/>
              <a:t>e.g., personal AI assistant, language translation, intelligent immersive calling etc.</a:t>
            </a:r>
          </a:p>
          <a:p>
            <a:pPr>
              <a:spcBef>
                <a:spcPts val="0"/>
              </a:spcBef>
              <a:spcAft>
                <a:spcPts val="300"/>
              </a:spcAft>
            </a:pPr>
            <a:r>
              <a:rPr lang="en-US" sz="1400" dirty="0"/>
              <a:t>How to invoke capabilities offered by the 6G core (computing, sensing, data framework, etc.) and AI capabilities that are provided by the 3rd party</a:t>
            </a:r>
          </a:p>
          <a:p>
            <a:pPr>
              <a:spcBef>
                <a:spcPts val="0"/>
              </a:spcBef>
              <a:spcAft>
                <a:spcPts val="300"/>
              </a:spcAft>
            </a:pPr>
            <a:r>
              <a:rPr lang="en-US" sz="1400" dirty="0"/>
              <a:t>How to support the transmission, understanding, generation, synchronization, and transcoding of multi-modal data in IMS network.</a:t>
            </a:r>
          </a:p>
          <a:p>
            <a:pPr>
              <a:spcBef>
                <a:spcPts val="0"/>
              </a:spcBef>
              <a:spcAft>
                <a:spcPts val="300"/>
              </a:spcAft>
            </a:pPr>
            <a:r>
              <a:rPr lang="en-US" sz="1400" dirty="0"/>
              <a:t>How to support multi-modality network rendering in the IMS network.</a:t>
            </a:r>
            <a:endParaRPr lang="en-US" sz="1600" dirty="0">
              <a:solidFill>
                <a:srgbClr val="C00000"/>
              </a:solidFill>
            </a:endParaRPr>
          </a:p>
        </p:txBody>
      </p:sp>
      <p:sp>
        <p:nvSpPr>
          <p:cNvPr id="4" name="Content Placeholder 7">
            <a:extLst>
              <a:ext uri="{FF2B5EF4-FFF2-40B4-BE49-F238E27FC236}">
                <a16:creationId xmlns:a16="http://schemas.microsoft.com/office/drawing/2014/main" id="{1824D6C5-FCA5-7E3D-71A5-ECD16484E4E2}"/>
              </a:ext>
            </a:extLst>
          </p:cNvPr>
          <p:cNvSpPr txBox="1">
            <a:spLocks/>
          </p:cNvSpPr>
          <p:nvPr/>
        </p:nvSpPr>
        <p:spPr>
          <a:xfrm>
            <a:off x="4673602" y="1920241"/>
            <a:ext cx="3982720" cy="1737357"/>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2. Support for new types of devices</a:t>
            </a:r>
          </a:p>
          <a:p>
            <a:pPr>
              <a:spcBef>
                <a:spcPts val="0"/>
              </a:spcBef>
              <a:spcAft>
                <a:spcPts val="300"/>
              </a:spcAft>
            </a:pPr>
            <a:r>
              <a:rPr lang="en-US" sz="1400" dirty="0"/>
              <a:t>How to support terminals that do not support the full IMS stack, such as wearables, augmented reality (AR) glasses, and robotics can leverage IMS networks.</a:t>
            </a:r>
            <a:endParaRPr lang="de-DE" altLang="de-DE" sz="1400" b="1" kern="0" dirty="0"/>
          </a:p>
        </p:txBody>
      </p:sp>
      <p:sp>
        <p:nvSpPr>
          <p:cNvPr id="5" name="Content Placeholder 7">
            <a:extLst>
              <a:ext uri="{FF2B5EF4-FFF2-40B4-BE49-F238E27FC236}">
                <a16:creationId xmlns:a16="http://schemas.microsoft.com/office/drawing/2014/main" id="{8916FD97-D4C5-1A90-302A-47DB9EA275FA}"/>
              </a:ext>
            </a:extLst>
          </p:cNvPr>
          <p:cNvSpPr txBox="1">
            <a:spLocks/>
          </p:cNvSpPr>
          <p:nvPr/>
        </p:nvSpPr>
        <p:spPr>
          <a:xfrm>
            <a:off x="4673602" y="3738480"/>
            <a:ext cx="3982720" cy="2550560"/>
          </a:xfrm>
          <a:prstGeom prst="rect">
            <a:avLst/>
          </a:prstGeom>
          <a:ln>
            <a:solidFill>
              <a:schemeClr val="tx1">
                <a:lumMod val="95000"/>
                <a:lumOff val="5000"/>
              </a:schemeClr>
            </a:solid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IN" altLang="de-DE" sz="1600" b="1" kern="0" dirty="0">
                <a:solidFill>
                  <a:srgbClr val="FF0000"/>
                </a:solidFill>
              </a:rPr>
              <a:t>3. Exposure enhancements</a:t>
            </a:r>
            <a:endParaRPr lang="de-DE" altLang="de-DE" sz="1600" b="1" kern="0" dirty="0">
              <a:solidFill>
                <a:srgbClr val="FF0000"/>
              </a:solidFill>
            </a:endParaRPr>
          </a:p>
          <a:p>
            <a:pPr>
              <a:spcBef>
                <a:spcPts val="0"/>
              </a:spcBef>
              <a:spcAft>
                <a:spcPts val="300"/>
              </a:spcAft>
            </a:pPr>
            <a:r>
              <a:rPr lang="en-US" sz="1400" dirty="0"/>
              <a:t>enhance the exposure of the IMS media layer to AI systems that can monitor and adapt the actual voice/video or other media service supported by IMS, according to the ”</a:t>
            </a:r>
            <a:r>
              <a:rPr lang="en-US" sz="1400" dirty="0" err="1"/>
              <a:t>realtime</a:t>
            </a:r>
            <a:r>
              <a:rPr lang="en-US" sz="1400" dirty="0"/>
              <a:t>” conditions experienced by the user. </a:t>
            </a:r>
          </a:p>
          <a:p>
            <a:pPr>
              <a:spcBef>
                <a:spcPts val="0"/>
              </a:spcBef>
              <a:spcAft>
                <a:spcPts val="300"/>
              </a:spcAft>
            </a:pPr>
            <a:r>
              <a:rPr lang="en-US" sz="1400" dirty="0"/>
              <a:t>exposure of IMS capabilities to leverage the NEF in all cases so as to open up further development of IMS services either inside the PLMN or alongside 3rd parties.</a:t>
            </a:r>
            <a:endParaRPr lang="en-US" sz="1600" dirty="0">
              <a:solidFill>
                <a:srgbClr val="C00000"/>
              </a:solidFill>
            </a:endParaRPr>
          </a:p>
        </p:txBody>
      </p:sp>
      <p:sp>
        <p:nvSpPr>
          <p:cNvPr id="7" name="Subtitle 6">
            <a:extLst>
              <a:ext uri="{FF2B5EF4-FFF2-40B4-BE49-F238E27FC236}">
                <a16:creationId xmlns:a16="http://schemas.microsoft.com/office/drawing/2014/main" id="{CE6E9259-C6DA-9F53-0AED-A3A0F1247667}"/>
              </a:ext>
            </a:extLst>
          </p:cNvPr>
          <p:cNvSpPr txBox="1">
            <a:spLocks/>
          </p:cNvSpPr>
          <p:nvPr/>
        </p:nvSpPr>
        <p:spPr bwMode="auto">
          <a:xfrm>
            <a:off x="323647" y="1452477"/>
            <a:ext cx="8556194" cy="3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None/>
            </a:pPr>
            <a:r>
              <a:rPr lang="en-US" altLang="en-US" sz="1800" kern="0" dirty="0"/>
              <a:t>Based on the inputs in NWM the WT#2 can be overall grouped into 3 categories as below:</a:t>
            </a:r>
            <a:endParaRPr lang="en-GB" altLang="en-US" sz="18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45427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9AEB5-C528-84D1-EB7C-ECA96612BB22}"/>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03BA4BA-7398-F8AC-1398-1797D39AB0F9}"/>
              </a:ext>
            </a:extLst>
          </p:cNvPr>
          <p:cNvSpPr>
            <a:spLocks noGrp="1"/>
          </p:cNvSpPr>
          <p:nvPr>
            <p:ph type="title"/>
          </p:nvPr>
        </p:nvSpPr>
        <p:spPr>
          <a:xfrm>
            <a:off x="129129" y="203601"/>
            <a:ext cx="7379112" cy="974558"/>
          </a:xfrm>
        </p:spPr>
        <p:txBody>
          <a:bodyPr/>
          <a:lstStyle/>
          <a:p>
            <a:pPr algn="l" eaLnBrk="1" hangingPunct="1"/>
            <a:r>
              <a:rPr lang="en-US" sz="2400" dirty="0"/>
              <a:t>WT#2: Whether and how to enhance the IMS architecture and procedures to support new services. The output of this work task shall be independent of WT#1. </a:t>
            </a:r>
            <a:endParaRPr lang="de-DE" altLang="de-DE" sz="2400" b="1" dirty="0"/>
          </a:p>
        </p:txBody>
      </p:sp>
      <p:graphicFrame>
        <p:nvGraphicFramePr>
          <p:cNvPr id="2" name="Table 1">
            <a:extLst>
              <a:ext uri="{FF2B5EF4-FFF2-40B4-BE49-F238E27FC236}">
                <a16:creationId xmlns:a16="http://schemas.microsoft.com/office/drawing/2014/main" id="{48876C77-1ADE-B462-8DCE-3A7CFE129866}"/>
              </a:ext>
            </a:extLst>
          </p:cNvPr>
          <p:cNvGraphicFramePr>
            <a:graphicFrameLocks noGrp="1"/>
          </p:cNvGraphicFramePr>
          <p:nvPr>
            <p:extLst>
              <p:ext uri="{D42A27DB-BD31-4B8C-83A1-F6EECF244321}">
                <p14:modId xmlns:p14="http://schemas.microsoft.com/office/powerpoint/2010/main" val="1751604152"/>
              </p:ext>
            </p:extLst>
          </p:nvPr>
        </p:nvGraphicFramePr>
        <p:xfrm>
          <a:off x="213360" y="1249680"/>
          <a:ext cx="8717280" cy="5079545"/>
        </p:xfrm>
        <a:graphic>
          <a:graphicData uri="http://schemas.openxmlformats.org/drawingml/2006/table">
            <a:tbl>
              <a:tblPr/>
              <a:tblGrid>
                <a:gridCol w="1158240">
                  <a:extLst>
                    <a:ext uri="{9D8B030D-6E8A-4147-A177-3AD203B41FA5}">
                      <a16:colId xmlns:a16="http://schemas.microsoft.com/office/drawing/2014/main" val="1203299501"/>
                    </a:ext>
                  </a:extLst>
                </a:gridCol>
                <a:gridCol w="3667760">
                  <a:extLst>
                    <a:ext uri="{9D8B030D-6E8A-4147-A177-3AD203B41FA5}">
                      <a16:colId xmlns:a16="http://schemas.microsoft.com/office/drawing/2014/main" val="4090317984"/>
                    </a:ext>
                  </a:extLst>
                </a:gridCol>
                <a:gridCol w="3891280">
                  <a:extLst>
                    <a:ext uri="{9D8B030D-6E8A-4147-A177-3AD203B41FA5}">
                      <a16:colId xmlns:a16="http://schemas.microsoft.com/office/drawing/2014/main" val="3729112445"/>
                    </a:ext>
                  </a:extLst>
                </a:gridCol>
              </a:tblGrid>
              <a:tr h="321379">
                <a:tc>
                  <a:txBody>
                    <a:bodyPr/>
                    <a:lstStyle/>
                    <a:p>
                      <a:pPr algn="ctr" fontAlgn="t"/>
                      <a:r>
                        <a:rPr lang="en-IN" sz="1000" b="0" i="0" u="none" strike="noStrike" dirty="0">
                          <a:solidFill>
                            <a:srgbClr val="FFFFFF"/>
                          </a:solidFill>
                          <a:effectLst/>
                          <a:latin typeface="Calibri" panose="020F0502020204030204" pitchFamily="34" charset="0"/>
                        </a:rPr>
                        <a:t> </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IN" sz="1600" b="0" i="0" u="none" strike="noStrike" dirty="0">
                          <a:solidFill>
                            <a:srgbClr val="FFFFFF"/>
                          </a:solidFill>
                          <a:effectLst/>
                          <a:latin typeface="Calibri" panose="020F0502020204030204" pitchFamily="34" charset="0"/>
                        </a:rPr>
                        <a:t>Some supporting Comments</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IN" sz="1600" b="0" i="0" u="none" strike="noStrike" dirty="0">
                          <a:solidFill>
                            <a:srgbClr val="FFFFFF"/>
                          </a:solidFill>
                          <a:effectLst/>
                          <a:latin typeface="Calibri" panose="020F0502020204030204" pitchFamily="34" charset="0"/>
                        </a:rPr>
                        <a:t>Some comments with concerns</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306443565"/>
                  </a:ext>
                </a:extLst>
              </a:tr>
              <a:tr h="3486323">
                <a:tc>
                  <a:txBody>
                    <a:bodyPr/>
                    <a:lstStyle/>
                    <a:p>
                      <a:pPr algn="ctr" fontAlgn="ctr"/>
                      <a:r>
                        <a:rPr lang="en-IN" sz="1400" b="0" i="0" u="none" strike="noStrike" dirty="0">
                          <a:solidFill>
                            <a:srgbClr val="000000"/>
                          </a:solidFill>
                          <a:effectLst/>
                          <a:latin typeface="+mn-lt"/>
                        </a:rPr>
                        <a:t>1. Native AI support in IMS</a:t>
                      </a: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l" fontAlgn="t"/>
                      <a:r>
                        <a:rPr lang="en-US" sz="1200" b="0" i="0" u="none" strike="noStrike" dirty="0">
                          <a:solidFill>
                            <a:srgbClr val="000000"/>
                          </a:solidFill>
                          <a:effectLst/>
                          <a:latin typeface="+mn-lt"/>
                        </a:rPr>
                        <a:t>"</a:t>
                      </a:r>
                      <a:r>
                        <a:rPr lang="en-US" sz="1200" dirty="0"/>
                        <a:t>In addition, use cases like personal AI assistant service might also need to invoke the AI capabilities that are provided by the 3rd party. For example, personal AI assistant service needs to interact with 3rd party’s AI agents to book a flight and/or a hotel for its subscriber.</a:t>
                      </a:r>
                      <a:r>
                        <a:rPr lang="en-US" sz="1200" b="0" i="0" u="none" strike="noStrike" dirty="0">
                          <a:solidFill>
                            <a:srgbClr val="000000"/>
                          </a:solidFill>
                          <a:effectLst/>
                          <a:latin typeface="+mn-lt"/>
                        </a:rPr>
                        <a:t>"</a:t>
                      </a:r>
                      <a:br>
                        <a:rPr lang="en-US" sz="1200" b="0" i="0" u="none" strike="noStrike" dirty="0">
                          <a:solidFill>
                            <a:srgbClr val="000000"/>
                          </a:solidFill>
                          <a:effectLst/>
                          <a:latin typeface="+mn-lt"/>
                        </a:rPr>
                      </a:br>
                      <a:br>
                        <a:rPr lang="en-US" sz="1200" b="0" i="0" u="none" strike="noStrike" dirty="0">
                          <a:solidFill>
                            <a:srgbClr val="000000"/>
                          </a:solidFill>
                          <a:effectLst/>
                          <a:latin typeface="+mn-lt"/>
                        </a:rPr>
                      </a:br>
                      <a:r>
                        <a:rPr lang="en-US" sz="1200" b="0" i="0" u="none" strike="noStrike" dirty="0">
                          <a:solidFill>
                            <a:srgbClr val="000000"/>
                          </a:solidFill>
                          <a:effectLst/>
                          <a:latin typeface="+mn-lt"/>
                        </a:rPr>
                        <a:t>"</a:t>
                      </a:r>
                      <a:r>
                        <a:rPr lang="en-US" sz="1200" dirty="0"/>
                        <a:t>Many 6G use cases defined in SA1 leverage AI capabilities. It is important to introduce AI capabilities into the operators’ network and offer new AI service in the 6G era, e.g. UE AI agent to IMS AI agent communication.</a:t>
                      </a:r>
                      <a:r>
                        <a:rPr lang="en-US" sz="1200" b="0" i="0" u="none" strike="noStrike" dirty="0">
                          <a:solidFill>
                            <a:srgbClr val="000000"/>
                          </a:solidFill>
                          <a:effectLst/>
                          <a:latin typeface="+mn-lt"/>
                        </a:rPr>
                        <a:t>“</a:t>
                      </a:r>
                    </a:p>
                    <a:p>
                      <a:pPr algn="l" fontAlgn="t"/>
                      <a:endParaRPr lang="en-US" sz="1200" b="0" i="0" u="none" strike="noStrike" dirty="0">
                        <a:solidFill>
                          <a:srgbClr val="000000"/>
                        </a:solidFill>
                        <a:effectLst/>
                        <a:latin typeface="+mn-lt"/>
                      </a:endParaRPr>
                    </a:p>
                    <a:p>
                      <a:pPr algn="l" fontAlgn="t"/>
                      <a:r>
                        <a:rPr lang="en-US" sz="1200" dirty="0"/>
                        <a:t>“There are many 6G use case scenarios utilizing AI capabilities are defined in SA1. However, current standardized IMS architecture only covers human-controlled session control. AI has to be invocable both inside the operator’s domain (e.g., voice enhancement, live transcription) and externally (e.g., cloud AI platforms) without breaking SIP/IMS session control principles.”</a:t>
                      </a:r>
                    </a:p>
                    <a:p>
                      <a:pPr algn="l" fontAlgn="t"/>
                      <a:endParaRPr lang="en-US" sz="1200" b="0" i="0" u="none" strike="noStrike" dirty="0">
                        <a:solidFill>
                          <a:srgbClr val="000000"/>
                        </a:solidFill>
                        <a:effectLst/>
                        <a:latin typeface="+mn-lt"/>
                      </a:endParaRPr>
                    </a:p>
                    <a:p>
                      <a:pPr algn="l" fontAlgn="t"/>
                      <a:r>
                        <a:rPr lang="en-US" sz="1200" b="0" i="0" u="none" strike="noStrike" dirty="0">
                          <a:solidFill>
                            <a:srgbClr val="000000"/>
                          </a:solidFill>
                          <a:effectLst/>
                          <a:latin typeface="+mn-lt"/>
                        </a:rPr>
                        <a:t>“</a:t>
                      </a:r>
                      <a:r>
                        <a:rPr lang="en-US" sz="1200" dirty="0"/>
                        <a:t>Immersive and multi-modality communication would need assistance from the network side, e.g., network rendering, modality transformation, media generation </a:t>
                      </a:r>
                      <a:r>
                        <a:rPr lang="en-US" sz="1200" dirty="0" err="1"/>
                        <a:t>etc</a:t>
                      </a:r>
                      <a:r>
                        <a:rPr lang="en-US" sz="1200" b="0" i="0" u="none" strike="noStrike" dirty="0">
                          <a:solidFill>
                            <a:srgbClr val="000000"/>
                          </a:solidFill>
                          <a:effectLst/>
                          <a:latin typeface="+mn-lt"/>
                        </a:rPr>
                        <a:t>”</a:t>
                      </a:r>
                      <a:br>
                        <a:rPr lang="en-US" sz="1200" b="0" i="0" u="none" strike="noStrike" dirty="0">
                          <a:solidFill>
                            <a:srgbClr val="000000"/>
                          </a:solidFill>
                          <a:effectLst/>
                          <a:latin typeface="+mn-lt"/>
                        </a:rPr>
                      </a:br>
                      <a:endParaRPr lang="en-US" sz="1200" b="0" i="0" u="none" strike="noStrike" dirty="0">
                        <a:solidFill>
                          <a:srgbClr val="000000"/>
                        </a:solidFill>
                        <a:effectLst/>
                        <a:latin typeface="+mn-lt"/>
                      </a:endParaRPr>
                    </a:p>
                    <a:p>
                      <a:pPr algn="l" fontAlgn="t"/>
                      <a:r>
                        <a:rPr lang="en-US" sz="1200" b="0" i="0" u="none" strike="noStrike" dirty="0">
                          <a:solidFill>
                            <a:srgbClr val="000000"/>
                          </a:solidFill>
                          <a:effectLst/>
                          <a:latin typeface="+mn-lt"/>
                        </a:rPr>
                        <a:t>Proposing companies: </a:t>
                      </a:r>
                      <a:r>
                        <a:rPr lang="en-US" sz="1200" b="0" i="0" u="none" strike="noStrike" dirty="0">
                          <a:solidFill>
                            <a:srgbClr val="FF0000"/>
                          </a:solidFill>
                          <a:effectLst/>
                          <a:latin typeface="+mn-lt"/>
                        </a:rPr>
                        <a:t>Boost Mobile, KPN, China Mobile, Huawei, ZTE, China Telecom, Oppo, Verizon, NEC, DT, Turkcell, Orange, Nokia</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rPr>
                        <a:t>"</a:t>
                      </a:r>
                      <a:r>
                        <a:rPr lang="en-US" sz="1200" dirty="0"/>
                        <a:t>Even if UE include AI agents and if Applications and/or IMS include AI agents keeping the standard SIP based UE to network interface is key to keep IMS access agnostic and to have a deterministic UE and network </a:t>
                      </a:r>
                      <a:r>
                        <a:rPr lang="en-US" sz="1200" dirty="0" err="1"/>
                        <a:t>behaviour</a:t>
                      </a:r>
                      <a:r>
                        <a:rPr lang="en-US" sz="1200" dirty="0"/>
                        <a:t> allowing interoperability tests.</a:t>
                      </a:r>
                      <a:r>
                        <a:rPr lang="en-US" sz="1200" b="0" i="0" u="none" strike="noStrike" dirty="0">
                          <a:solidFill>
                            <a:srgbClr val="000000"/>
                          </a:solidFill>
                          <a:effectLst/>
                          <a:latin typeface="+mn-lt"/>
                        </a:rPr>
                        <a:t>"</a:t>
                      </a:r>
                      <a:br>
                        <a:rPr lang="en-US" sz="1200" b="0" i="0" u="none" strike="noStrike" dirty="0">
                          <a:solidFill>
                            <a:srgbClr val="000000"/>
                          </a:solidFill>
                          <a:effectLst/>
                          <a:latin typeface="+mn-lt"/>
                        </a:rPr>
                      </a:br>
                      <a:br>
                        <a:rPr lang="en-US" sz="1200" b="0" i="0" u="none" strike="noStrike" dirty="0">
                          <a:solidFill>
                            <a:srgbClr val="000000"/>
                          </a:solidFill>
                          <a:effectLst/>
                          <a:latin typeface="+mn-lt"/>
                        </a:rPr>
                      </a:br>
                      <a:r>
                        <a:rPr lang="en-US" sz="1200" b="0" i="0" u="none" strike="noStrike" dirty="0">
                          <a:solidFill>
                            <a:srgbClr val="000000"/>
                          </a:solidFill>
                          <a:effectLst/>
                          <a:latin typeface="+mn-lt"/>
                        </a:rPr>
                        <a:t>"</a:t>
                      </a:r>
                      <a:r>
                        <a:rPr lang="en-US" sz="1200" dirty="0"/>
                        <a:t>In general, the existing IMS architecture can already support variety of data channel-based media processing capabilities e.g., AR and Avatar communication. Any potential SA2 modifications for the new services (such as supporting of AI based media processing) are expected to be alignment CRs, leveraging mechanisms like SA4 WID and TEI20. </a:t>
                      </a:r>
                      <a:r>
                        <a:rPr lang="en-US" sz="1200" b="0" i="0" u="none" strike="noStrike" dirty="0">
                          <a:solidFill>
                            <a:srgbClr val="000000"/>
                          </a:solidFill>
                          <a:effectLst/>
                          <a:latin typeface="+mn-lt"/>
                        </a:rPr>
                        <a:t>"</a:t>
                      </a:r>
                      <a:br>
                        <a:rPr lang="en-US" sz="1200" b="0" i="0" u="none" strike="noStrike" dirty="0">
                          <a:solidFill>
                            <a:srgbClr val="000000"/>
                          </a:solidFill>
                          <a:effectLst/>
                          <a:latin typeface="+mn-lt"/>
                        </a:rPr>
                      </a:br>
                      <a:br>
                        <a:rPr lang="en-US" sz="1200" b="0" i="0" u="none" strike="noStrike" dirty="0">
                          <a:solidFill>
                            <a:srgbClr val="000000"/>
                          </a:solidFill>
                          <a:effectLst/>
                          <a:latin typeface="+mn-lt"/>
                        </a:rPr>
                      </a:br>
                      <a:r>
                        <a:rPr lang="en-US" sz="1200" b="0" i="0" u="none" strike="noStrike" dirty="0">
                          <a:solidFill>
                            <a:srgbClr val="000000"/>
                          </a:solidFill>
                          <a:effectLst/>
                          <a:latin typeface="+mn-lt"/>
                        </a:rPr>
                        <a:t>"</a:t>
                      </a:r>
                      <a:r>
                        <a:rPr lang="en-US" sz="1200" dirty="0"/>
                        <a:t>After enhancing the IMS architecture to provide data channel we think various kind of services can be addressed but would be interested to know some specific service which is not possible with existing framework. Regarding introducing AI to IMS architecture, we would like first to understand what is missing from the current IMS specifications and see the progress in 6G and once it gets some good progress then we can consider may be in next release if the proposed scenarios is not for 6G Day 1 service.</a:t>
                      </a:r>
                      <a:r>
                        <a:rPr lang="en-US" sz="1200" b="0" i="0" u="none" strike="noStrike" dirty="0">
                          <a:solidFill>
                            <a:srgbClr val="000000"/>
                          </a:solidFill>
                          <a:effectLst/>
                          <a:latin typeface="+mn-lt"/>
                        </a:rPr>
                        <a:t>“</a:t>
                      </a:r>
                    </a:p>
                    <a:p>
                      <a:pPr algn="l" fontAlgn="t"/>
                      <a:endParaRPr lang="en-US" sz="1200" b="0" i="0" u="none" strike="noStrike" dirty="0">
                        <a:solidFill>
                          <a:srgbClr val="000000"/>
                        </a:solidFill>
                        <a:effectLst/>
                        <a:latin typeface="+mn-lt"/>
                      </a:endParaRPr>
                    </a:p>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mn-lt"/>
                        </a:rPr>
                        <a:t>Companies raising concerns: </a:t>
                      </a:r>
                      <a:r>
                        <a:rPr lang="en-US" sz="1200" b="0" i="0" u="none" strike="noStrike" dirty="0">
                          <a:solidFill>
                            <a:srgbClr val="FF0000"/>
                          </a:solidFill>
                          <a:effectLst/>
                          <a:latin typeface="+mn-lt"/>
                        </a:rPr>
                        <a:t>Qualcomm, Samsung</a:t>
                      </a:r>
                      <a:endParaRPr lang="en-US" sz="1200" b="0" i="0" u="none" strike="noStrike" dirty="0">
                        <a:solidFill>
                          <a:srgbClr val="000000"/>
                        </a:solidFill>
                        <a:effectLst/>
                        <a:latin typeface="+mn-lt"/>
                      </a:endParaRP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6484086"/>
                  </a:ext>
                </a:extLst>
              </a:tr>
            </a:tbl>
          </a:graphicData>
        </a:graphic>
      </p:graphicFrame>
    </p:spTree>
    <p:extLst>
      <p:ext uri="{BB962C8B-B14F-4D97-AF65-F5344CB8AC3E}">
        <p14:creationId xmlns:p14="http://schemas.microsoft.com/office/powerpoint/2010/main" val="385130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C6C54-A9B7-D59D-EA77-DA168960AE3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9EB5BCD5-F922-F931-C5EB-4D2ECF1C30DF}"/>
              </a:ext>
            </a:extLst>
          </p:cNvPr>
          <p:cNvSpPr>
            <a:spLocks noGrp="1"/>
          </p:cNvSpPr>
          <p:nvPr>
            <p:ph type="title"/>
          </p:nvPr>
        </p:nvSpPr>
        <p:spPr>
          <a:xfrm>
            <a:off x="129129" y="203601"/>
            <a:ext cx="7379112" cy="974558"/>
          </a:xfrm>
        </p:spPr>
        <p:txBody>
          <a:bodyPr/>
          <a:lstStyle/>
          <a:p>
            <a:pPr algn="l" eaLnBrk="1" hangingPunct="1"/>
            <a:r>
              <a:rPr lang="en-US" sz="2400" dirty="0"/>
              <a:t>WT#2: Whether and how to enhance the IMS architecture and procedures to support new services. The output of this work task shall be independent of WT#1. </a:t>
            </a:r>
            <a:endParaRPr lang="de-DE" altLang="de-DE" sz="2400" b="1" dirty="0"/>
          </a:p>
        </p:txBody>
      </p:sp>
      <p:graphicFrame>
        <p:nvGraphicFramePr>
          <p:cNvPr id="2" name="Table 1">
            <a:extLst>
              <a:ext uri="{FF2B5EF4-FFF2-40B4-BE49-F238E27FC236}">
                <a16:creationId xmlns:a16="http://schemas.microsoft.com/office/drawing/2014/main" id="{4B2949F8-639D-E9CD-45CA-13422A22278A}"/>
              </a:ext>
            </a:extLst>
          </p:cNvPr>
          <p:cNvGraphicFramePr>
            <a:graphicFrameLocks noGrp="1"/>
          </p:cNvGraphicFramePr>
          <p:nvPr>
            <p:extLst>
              <p:ext uri="{D42A27DB-BD31-4B8C-83A1-F6EECF244321}">
                <p14:modId xmlns:p14="http://schemas.microsoft.com/office/powerpoint/2010/main" val="2840290290"/>
              </p:ext>
            </p:extLst>
          </p:nvPr>
        </p:nvGraphicFramePr>
        <p:xfrm>
          <a:off x="213360" y="1259840"/>
          <a:ext cx="8717280" cy="4899951"/>
        </p:xfrm>
        <a:graphic>
          <a:graphicData uri="http://schemas.openxmlformats.org/drawingml/2006/table">
            <a:tbl>
              <a:tblPr/>
              <a:tblGrid>
                <a:gridCol w="1219200">
                  <a:extLst>
                    <a:ext uri="{9D8B030D-6E8A-4147-A177-3AD203B41FA5}">
                      <a16:colId xmlns:a16="http://schemas.microsoft.com/office/drawing/2014/main" val="1203299501"/>
                    </a:ext>
                  </a:extLst>
                </a:gridCol>
                <a:gridCol w="4663440">
                  <a:extLst>
                    <a:ext uri="{9D8B030D-6E8A-4147-A177-3AD203B41FA5}">
                      <a16:colId xmlns:a16="http://schemas.microsoft.com/office/drawing/2014/main" val="4090317984"/>
                    </a:ext>
                  </a:extLst>
                </a:gridCol>
                <a:gridCol w="2834640">
                  <a:extLst>
                    <a:ext uri="{9D8B030D-6E8A-4147-A177-3AD203B41FA5}">
                      <a16:colId xmlns:a16="http://schemas.microsoft.com/office/drawing/2014/main" val="3729112445"/>
                    </a:ext>
                  </a:extLst>
                </a:gridCol>
              </a:tblGrid>
              <a:tr h="321379">
                <a:tc>
                  <a:txBody>
                    <a:bodyPr/>
                    <a:lstStyle/>
                    <a:p>
                      <a:pPr algn="ctr" fontAlgn="t"/>
                      <a:r>
                        <a:rPr lang="en-IN" sz="1000" b="0" i="0" u="none" strike="noStrike" dirty="0">
                          <a:solidFill>
                            <a:srgbClr val="FFFFFF"/>
                          </a:solidFill>
                          <a:effectLst/>
                          <a:latin typeface="Calibri" panose="020F0502020204030204" pitchFamily="34" charset="0"/>
                        </a:rPr>
                        <a:t> </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IN" sz="1600" b="0" i="0" u="none" strike="noStrike" dirty="0">
                          <a:solidFill>
                            <a:srgbClr val="FFFFFF"/>
                          </a:solidFill>
                          <a:effectLst/>
                          <a:latin typeface="Calibri" panose="020F0502020204030204" pitchFamily="34" charset="0"/>
                        </a:rPr>
                        <a:t>Some supporting comments</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t"/>
                      <a:r>
                        <a:rPr lang="en-IN" sz="1600" b="0" i="0" u="none" strike="noStrike" dirty="0">
                          <a:solidFill>
                            <a:srgbClr val="FFFFFF"/>
                          </a:solidFill>
                          <a:effectLst/>
                          <a:latin typeface="Calibri" panose="020F0502020204030204" pitchFamily="34" charset="0"/>
                        </a:rPr>
                        <a:t>comments with concerns</a:t>
                      </a: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306443565"/>
                  </a:ext>
                </a:extLst>
              </a:tr>
              <a:tr h="956028">
                <a:tc>
                  <a:txBody>
                    <a:bodyPr/>
                    <a:lstStyle/>
                    <a:p>
                      <a:pPr algn="ctr" fontAlgn="ctr"/>
                      <a:r>
                        <a:rPr lang="en-IN" sz="1400" b="0" i="0" u="none" strike="noStrike" dirty="0">
                          <a:solidFill>
                            <a:srgbClr val="000000"/>
                          </a:solidFill>
                          <a:effectLst/>
                          <a:latin typeface="+mn-lt"/>
                        </a:rPr>
                        <a:t>2. Support for new Types of devices</a:t>
                      </a: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l" fontAlgn="t"/>
                      <a:r>
                        <a:rPr lang="en-US" sz="1200" b="0" i="0" u="none" strike="noStrike" dirty="0">
                          <a:solidFill>
                            <a:srgbClr val="000000"/>
                          </a:solidFill>
                          <a:effectLst/>
                          <a:latin typeface="+mn-lt"/>
                        </a:rPr>
                        <a:t>“</a:t>
                      </a:r>
                      <a:r>
                        <a:rPr lang="en-US" sz="1200" dirty="0"/>
                        <a:t>Various new types of terminals have been introduced in 3GPP TR 22.870 [1] to support corresponding use cases. For examples, immersive calling would require AR glasses; AI agent collaboration involves robots; intelligent home requires multiple sensors. However, not all new terminals that would support full IMS stacks, e.g., SIP/SDP. </a:t>
                      </a:r>
                      <a:r>
                        <a:rPr lang="en-US" sz="1200" b="0" i="0" u="none" strike="noStrike" dirty="0">
                          <a:solidFill>
                            <a:srgbClr val="000000"/>
                          </a:solidFill>
                          <a:effectLst/>
                          <a:latin typeface="+mn-lt"/>
                        </a:rPr>
                        <a:t>”</a:t>
                      </a:r>
                    </a:p>
                    <a:p>
                      <a:pPr algn="l" fontAlgn="t"/>
                      <a:endParaRPr lang="en-US" sz="1200" b="0" i="0" u="none" strike="noStrike" dirty="0">
                        <a:solidFill>
                          <a:srgbClr val="000000"/>
                        </a:solidFill>
                        <a:effectLst/>
                        <a:latin typeface="+mn-lt"/>
                      </a:endParaRPr>
                    </a:p>
                    <a:p>
                      <a:pPr algn="l" fontAlgn="t"/>
                      <a:r>
                        <a:rPr lang="en-US" sz="1200" b="0" i="0" u="none" strike="noStrike" dirty="0">
                          <a:solidFill>
                            <a:srgbClr val="000000"/>
                          </a:solidFill>
                          <a:effectLst/>
                          <a:latin typeface="+mn-lt"/>
                        </a:rPr>
                        <a:t>“</a:t>
                      </a:r>
                      <a:r>
                        <a:rPr lang="en-US" sz="1200" dirty="0"/>
                        <a:t>The expectation is that new UE types would not need to support full IMS stack and would not </a:t>
                      </a:r>
                      <a:r>
                        <a:rPr lang="en-US" sz="1200" dirty="0" err="1"/>
                        <a:t>require</a:t>
                      </a:r>
                      <a:r>
                        <a:rPr lang="en-US" sz="1200" dirty="0"/>
                        <a:t> to support SIP but could still connect to IMS to directly work with Service platforms like 5G new calling services. Or to interconnect with SIP to provide a common set of services (for that an interworking is needed)</a:t>
                      </a:r>
                      <a:r>
                        <a:rPr lang="en-US" sz="1200" b="0" i="0" u="none" strike="noStrike" dirty="0">
                          <a:solidFill>
                            <a:srgbClr val="000000"/>
                          </a:solidFill>
                          <a:effectLst/>
                          <a:latin typeface="+mn-lt"/>
                        </a:rPr>
                        <a:t>”</a:t>
                      </a:r>
                    </a:p>
                    <a:p>
                      <a:pPr algn="l" fontAlgn="t"/>
                      <a:endParaRPr lang="en-US" sz="1200" b="0" i="0" u="none" strike="noStrike" dirty="0">
                        <a:solidFill>
                          <a:srgbClr val="000000"/>
                        </a:solidFill>
                        <a:effectLst/>
                        <a:latin typeface="+mn-lt"/>
                      </a:endParaRPr>
                    </a:p>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mn-lt"/>
                        </a:rPr>
                        <a:t>Proposing companies: </a:t>
                      </a:r>
                      <a:r>
                        <a:rPr lang="en-US" sz="1200" b="0" i="0" u="none" strike="noStrike" dirty="0">
                          <a:solidFill>
                            <a:srgbClr val="FF0000"/>
                          </a:solidFill>
                          <a:effectLst/>
                          <a:latin typeface="+mn-lt"/>
                        </a:rPr>
                        <a:t>Boost Mobile, KPN, China Mobile, Huawei, ZTE, China Telecom, Oppo, Verizon, NEC, DT, Turkcell, Orange</a:t>
                      </a:r>
                      <a:endParaRPr lang="en-US" sz="1200" b="0" i="0" u="none" strike="noStrike" dirty="0">
                        <a:solidFill>
                          <a:srgbClr val="000000"/>
                        </a:solidFill>
                        <a:effectLst/>
                        <a:latin typeface="+mn-lt"/>
                      </a:endParaRP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endParaRPr lang="en-US" sz="1200" b="0" i="0" u="none" strike="noStrike" dirty="0">
                        <a:solidFill>
                          <a:srgbClr val="000000"/>
                        </a:solidFill>
                        <a:effectLst/>
                        <a:latin typeface="+mn-lt"/>
                      </a:endParaRPr>
                    </a:p>
                  </a:txBody>
                  <a:tcPr marL="3286" marR="3286" marT="328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6484086"/>
                  </a:ext>
                </a:extLst>
              </a:tr>
              <a:tr h="0">
                <a:tc>
                  <a:txBody>
                    <a:bodyPr/>
                    <a:lstStyle/>
                    <a:p>
                      <a:pPr algn="ctr" fontAlgn="ctr"/>
                      <a:r>
                        <a:rPr lang="en-IN" sz="1400" b="0" i="0" u="none" strike="noStrike" dirty="0">
                          <a:solidFill>
                            <a:srgbClr val="000000"/>
                          </a:solidFill>
                          <a:effectLst/>
                          <a:latin typeface="+mn-lt"/>
                        </a:rPr>
                        <a:t>3. Exposure enhancements</a:t>
                      </a: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l" fontAlgn="ctr"/>
                      <a:r>
                        <a:rPr lang="en-US" sz="1200" b="0" i="0" u="none" strike="noStrike" dirty="0">
                          <a:solidFill>
                            <a:srgbClr val="000000"/>
                          </a:solidFill>
                          <a:effectLst/>
                          <a:latin typeface="+mn-lt"/>
                        </a:rPr>
                        <a:t>“</a:t>
                      </a:r>
                      <a:r>
                        <a:rPr lang="en-US" sz="1200" dirty="0"/>
                        <a:t>We support enhancing the exposure of the IMS media layer to AI systems that can monitor and adapt the actual voice/video or other media service been supported by IMS, according to the ”</a:t>
                      </a:r>
                      <a:r>
                        <a:rPr lang="en-US" sz="1200" dirty="0" err="1"/>
                        <a:t>realtime</a:t>
                      </a:r>
                      <a:r>
                        <a:rPr lang="en-US" sz="1200" dirty="0"/>
                        <a:t>” conditions been experienced by the user.</a:t>
                      </a:r>
                      <a:r>
                        <a:rPr lang="en-US" sz="1200" b="0" i="0" u="none" strike="noStrike" dirty="0">
                          <a:solidFill>
                            <a:srgbClr val="000000"/>
                          </a:solidFill>
                          <a:effectLst/>
                          <a:latin typeface="+mn-lt"/>
                        </a:rPr>
                        <a:t>”</a:t>
                      </a:r>
                    </a:p>
                    <a:p>
                      <a:pPr algn="l" fontAlgn="ctr"/>
                      <a:endParaRPr lang="en-US" sz="1200" b="0" i="0" u="none" strike="noStrike" dirty="0">
                        <a:solidFill>
                          <a:srgbClr val="000000"/>
                        </a:solidFill>
                        <a:effectLst/>
                        <a:latin typeface="+mn-lt"/>
                      </a:endParaRPr>
                    </a:p>
                    <a:p>
                      <a:pPr algn="l" fontAlgn="ctr"/>
                      <a:r>
                        <a:rPr lang="en-US" sz="1200" b="0" i="0" u="none" strike="noStrike" dirty="0">
                          <a:solidFill>
                            <a:srgbClr val="000000"/>
                          </a:solidFill>
                          <a:effectLst/>
                          <a:latin typeface="+mn-lt"/>
                        </a:rPr>
                        <a:t>“</a:t>
                      </a:r>
                      <a:r>
                        <a:rPr lang="en-US" sz="1200" dirty="0"/>
                        <a:t>Currently, there is little or limited exposure of IMS capabilities. In the future, mobile network operators may be interested in offering API-related services of their IMS capabilities in a coherent and coordinated manner between IMS and 6GC.</a:t>
                      </a:r>
                      <a:r>
                        <a:rPr lang="en-US" sz="1200" b="0" i="0" u="none" strike="noStrike" dirty="0">
                          <a:solidFill>
                            <a:srgbClr val="000000"/>
                          </a:solidFill>
                          <a:effectLst/>
                          <a:latin typeface="+mn-lt"/>
                        </a:rPr>
                        <a:t>”</a:t>
                      </a:r>
                    </a:p>
                    <a:p>
                      <a:pPr algn="l" fontAlgn="ctr"/>
                      <a:endParaRPr lang="en-US" sz="1200" b="0" i="0" u="none" strike="noStrike" dirty="0">
                        <a:solidFill>
                          <a:srgbClr val="000000"/>
                        </a:solidFill>
                        <a:effectLst/>
                        <a:latin typeface="+mn-lt"/>
                      </a:endParaRPr>
                    </a:p>
                    <a:p>
                      <a:pPr algn="l" fontAlgn="ctr"/>
                      <a:r>
                        <a:rPr lang="en-US" sz="1200" b="0" i="0" u="none" strike="noStrike" dirty="0">
                          <a:solidFill>
                            <a:srgbClr val="000000"/>
                          </a:solidFill>
                          <a:effectLst/>
                          <a:latin typeface="+mn-lt"/>
                        </a:rPr>
                        <a:t>Proposing companies: </a:t>
                      </a:r>
                      <a:r>
                        <a:rPr lang="en-US" sz="1200" b="0" i="0" u="none" strike="noStrike" dirty="0">
                          <a:solidFill>
                            <a:srgbClr val="FF0000"/>
                          </a:solidFill>
                          <a:effectLst/>
                          <a:latin typeface="+mn-lt"/>
                        </a:rPr>
                        <a:t>TMO USA, DT, Turkcell, NEC</a:t>
                      </a:r>
                      <a:endParaRPr lang="en-US" sz="1200" b="0" i="0" u="none" strike="noStrike" dirty="0">
                        <a:solidFill>
                          <a:srgbClr val="000000"/>
                        </a:solidFill>
                        <a:effectLst/>
                        <a:latin typeface="+mn-lt"/>
                      </a:endParaRP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n-US" sz="1200" b="0" i="0" u="none" strike="noStrike" dirty="0">
                        <a:solidFill>
                          <a:srgbClr val="000000"/>
                        </a:solidFill>
                        <a:effectLst/>
                        <a:latin typeface="+mn-lt"/>
                      </a:endParaRPr>
                    </a:p>
                  </a:txBody>
                  <a:tcPr marL="3286" marR="3286" marT="32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9394606"/>
                  </a:ext>
                </a:extLst>
              </a:tr>
            </a:tbl>
          </a:graphicData>
        </a:graphic>
      </p:graphicFrame>
    </p:spTree>
    <p:extLst>
      <p:ext uri="{BB962C8B-B14F-4D97-AF65-F5344CB8AC3E}">
        <p14:creationId xmlns:p14="http://schemas.microsoft.com/office/powerpoint/2010/main" val="36581728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4707</TotalTime>
  <Words>2330</Words>
  <Application>Microsoft Office PowerPoint</Application>
  <PresentationFormat>On-screen Show (4:3)</PresentationFormat>
  <Paragraphs>109</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Arial </vt:lpstr>
      <vt:lpstr>Calibri</vt:lpstr>
      <vt:lpstr>Times New Roman</vt:lpstr>
      <vt:lpstr>Office Theme</vt:lpstr>
      <vt:lpstr> Study on IMS Architecture Enhancement NWM Discussion Summary</vt:lpstr>
      <vt:lpstr>Study on IMS Architecture Enhancement Moderator summary from NWM</vt:lpstr>
      <vt:lpstr>WT#1: Whether and how to simplify and enhance the IMS architecture</vt:lpstr>
      <vt:lpstr>WT#1: Whether and how to simplify and enhance the IMS architecture</vt:lpstr>
      <vt:lpstr>WT#1: Whether and how to simplify and enhance the IMS architecture</vt:lpstr>
      <vt:lpstr>WT#2: Whether and how to enhance the IMS architecture and procedures to support new services. The output of this work task shall be independent of WT#1. </vt:lpstr>
      <vt:lpstr>WT#2: Whether and how to enhance the IMS architecture and procedures to support new services. The output of this work task shall be independent of WT#1. </vt:lpstr>
      <vt:lpstr>WT#2: Whether and how to enhance the IMS architecture and procedures to support new services. The output of this work task shall be independent of WT#1.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Pallab</cp:lastModifiedBy>
  <cp:revision>2283</cp:revision>
  <dcterms:created xsi:type="dcterms:W3CDTF">2008-08-30T09:32:10Z</dcterms:created>
  <dcterms:modified xsi:type="dcterms:W3CDTF">2025-08-14T09:58:02Z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